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310" r:id="rId3"/>
    <p:sldId id="311" r:id="rId4"/>
    <p:sldId id="257" r:id="rId5"/>
    <p:sldId id="283" r:id="rId6"/>
    <p:sldId id="279" r:id="rId7"/>
    <p:sldId id="280" r:id="rId8"/>
    <p:sldId id="296" r:id="rId9"/>
    <p:sldId id="297" r:id="rId10"/>
    <p:sldId id="299" r:id="rId11"/>
    <p:sldId id="289" r:id="rId12"/>
    <p:sldId id="286" r:id="rId13"/>
    <p:sldId id="287" r:id="rId14"/>
    <p:sldId id="284" r:id="rId15"/>
    <p:sldId id="285" r:id="rId16"/>
    <p:sldId id="281" r:id="rId17"/>
    <p:sldId id="288" r:id="rId18"/>
    <p:sldId id="290" r:id="rId19"/>
    <p:sldId id="303" r:id="rId20"/>
    <p:sldId id="291" r:id="rId21"/>
    <p:sldId id="292" r:id="rId22"/>
    <p:sldId id="300" r:id="rId23"/>
    <p:sldId id="302" r:id="rId24"/>
    <p:sldId id="293" r:id="rId25"/>
    <p:sldId id="294" r:id="rId26"/>
    <p:sldId id="301" r:id="rId2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4D4D4D"/>
    <a:srgbClr val="B92D14"/>
    <a:srgbClr val="35759D"/>
    <a:srgbClr val="35B19D"/>
    <a:srgbClr val="20A6C6"/>
    <a:srgbClr val="DEDEDE"/>
    <a:srgbClr val="41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536" autoAdjust="0"/>
    <p:restoredTop sz="95596" autoAdjust="0"/>
  </p:normalViewPr>
  <p:slideViewPr>
    <p:cSldViewPr>
      <p:cViewPr varScale="1">
        <p:scale>
          <a:sx n="86" d="100"/>
          <a:sy n="86" d="100"/>
        </p:scale>
        <p:origin x="77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7BB04F8-27E1-46C5-B4F1-0CD272E913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07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096423-BC7C-40F3-8E1A-4553B20D1F68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776B4-3638-49B4-A152-61FE981BCAC7}" type="slidenum">
              <a:rPr lang="en-US"/>
              <a:pPr/>
              <a:t>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DEBEC6-89EB-4330-B4D4-C1A7F8C41213}" type="slidenum">
              <a:rPr lang="en-US"/>
              <a:pPr/>
              <a:t>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C86C16-7415-47CF-92DE-AE05181B5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647A40A-CF15-4567-85DC-F1D3D4165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0E804BD9-58E3-4963-902A-155185360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643F-E6F7-4B11-819A-4A69F11BD68B}" type="datetimeFigureOut">
              <a:rPr lang="sr-Latn-RS" smtClean="0"/>
              <a:t>11.11.2022.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84181982-065A-4D5C-9DA9-B2AEB8C5C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F2A0CD03-AC0F-4591-A0EE-D8B3299F3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369D-2111-465E-9C4E-3539BB936D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4327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3AA8C1-ABBF-450E-93BC-CCD9C6490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528624B5-C24D-459A-ACA0-79499F578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Uredite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8953C79D-367C-49D4-9622-27264167F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643F-E6F7-4B11-819A-4A69F11BD68B}" type="datetimeFigureOut">
              <a:rPr lang="sr-Latn-RS" smtClean="0"/>
              <a:t>11.11.2022.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E2704BF5-D1E5-4023-B5C7-56F868D79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B18A1D7-2DB7-4BBC-93FD-25BDE5180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369D-2111-465E-9C4E-3539BB936D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86706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4F4F7A05-C35F-4826-804D-4C4378771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1FBFB791-0633-4FEA-9F04-C68327A3D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r-Latn-RS"/>
              <a:t>Uredite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80120FA9-6EF1-42BD-8C3B-82DEC3DDC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643F-E6F7-4B11-819A-4A69F11BD68B}" type="datetimeFigureOut">
              <a:rPr lang="sr-Latn-RS" smtClean="0"/>
              <a:t>11.11.2022.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D8178FC0-A644-4018-B737-94FBF28F8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2F3B61B-3014-4999-83D5-0F35D987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369D-2111-465E-9C4E-3539BB936D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08854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ECA2D3-ACB8-45FA-8EEA-80E609F7E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6F9BA398-ACF9-4D1C-9C1F-91164A236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Uredite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652F8039-54C2-45A1-AE77-581F05E9F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643F-E6F7-4B11-819A-4A69F11BD68B}" type="datetimeFigureOut">
              <a:rPr lang="sr-Latn-RS" smtClean="0"/>
              <a:t>11.11.2022.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15BF6198-1D14-4C38-908A-823DC8C4E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5FBC18EA-38A3-47F3-B3A3-F07C6B38E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369D-2111-465E-9C4E-3539BB936D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3521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7328E0-2B36-4E87-9156-9C7EE0B2B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55463287-6AFA-433F-B417-7FDB78186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Uredite stil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CCEF4501-3E3C-46D2-B1E2-8D92D6122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643F-E6F7-4B11-819A-4A69F11BD68B}" type="datetimeFigureOut">
              <a:rPr lang="sr-Latn-RS" smtClean="0"/>
              <a:t>11.11.2022.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F8EC2D39-CA70-4184-9994-60858BC7A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3B5C27D-0F56-4626-B558-E3140B298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369D-2111-465E-9C4E-3539BB936D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5318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942B67-8B39-456F-A713-5E468DB5B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9D7363DF-E9A7-4B6B-B6D1-F5FD7AB645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r-Latn-RS"/>
              <a:t>Uredite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B98FE0A1-F290-4AB2-9407-DB537869D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r-Latn-RS"/>
              <a:t>Uredite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A477A061-F857-47B9-8B3A-099AF8CDA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643F-E6F7-4B11-819A-4A69F11BD68B}" type="datetimeFigureOut">
              <a:rPr lang="sr-Latn-RS" smtClean="0"/>
              <a:t>11.11.2022.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0D385FCA-CCAC-432D-8771-D60047BFD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9718226F-8073-4C81-A7C1-4ED25148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369D-2111-465E-9C4E-3539BB936D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1249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C3BED9-3393-45C8-81CB-8742F229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5830EE12-3F8C-427E-B3EE-9D9E8E0B3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r-Latn-RS"/>
              <a:t>Uredite stil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2B1D9213-2718-43B8-ABBF-F0BA44710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r-Latn-RS"/>
              <a:t>Uredite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24439F63-4054-4761-AD38-BBAEE2F54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r-Latn-RS"/>
              <a:t>Uredite stil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58C2C3CC-60FE-4987-B33E-DFF7243A58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r-Latn-RS"/>
              <a:t>Uredite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10BF5DA2-FB41-44F9-B08F-752DA4386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643F-E6F7-4B11-819A-4A69F11BD68B}" type="datetimeFigureOut">
              <a:rPr lang="sr-Latn-RS" smtClean="0"/>
              <a:t>11.11.2022.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25664729-298E-4700-B6D0-37BE0D6F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121674F5-E8A1-4F5E-9B34-F18693D71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369D-2111-465E-9C4E-3539BB936D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3108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EDE2BA-E8E6-4D0D-A5BD-CA78BA4B8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7B09419A-3FAF-448C-ACD0-3ACCEF766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643F-E6F7-4B11-819A-4A69F11BD68B}" type="datetimeFigureOut">
              <a:rPr lang="sr-Latn-RS" smtClean="0"/>
              <a:t>11.11.2022.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56A31BDA-D9AC-4A11-9AF7-630F51D0E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44FF5820-CD2C-49EA-9536-20B0E9624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369D-2111-465E-9C4E-3539BB936D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1192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58907645-8283-4998-BD0D-8497F2DE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643F-E6F7-4B11-819A-4A69F11BD68B}" type="datetimeFigureOut">
              <a:rPr lang="sr-Latn-RS" smtClean="0"/>
              <a:t>11.11.2022.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F9ED8DBC-DC08-41D4-85FF-FDF20B535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C9BB6A0A-A8DD-4B60-912C-8FFBFCFD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369D-2111-465E-9C4E-3539BB936D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59525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4ED6F6-E6A9-4904-8A1C-9B4950306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38F02D9B-8BEA-4835-9A1B-2C36DB472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r-Latn-RS"/>
              <a:t>Uredite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1D58FAE3-D657-475A-BD0E-89DDCE9C9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r-Latn-RS"/>
              <a:t>Uredite stil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02A7CF3A-E306-408B-BE3B-E52807F25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643F-E6F7-4B11-819A-4A69F11BD68B}" type="datetimeFigureOut">
              <a:rPr lang="sr-Latn-RS" smtClean="0"/>
              <a:t>11.11.2022.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2D5AC6ED-CD95-4C4B-9951-D41E53BE4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61392D3D-3959-4D2C-87F2-E3CD0A795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369D-2111-465E-9C4E-3539BB936D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5602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985874-99CC-4738-A865-DB803BFE2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DDC4E80B-846F-4D6C-BC27-8F7114EB02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A9BBFA0A-190D-499D-921D-D19F76B58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r-Latn-RS"/>
              <a:t>Uredite stil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4BF2C218-12C7-4D53-A94E-364F2B929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643F-E6F7-4B11-819A-4A69F11BD68B}" type="datetimeFigureOut">
              <a:rPr lang="sr-Latn-RS" smtClean="0"/>
              <a:t>11.11.2022.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FB22A59C-A48A-4263-AA27-C4B9D06D3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5B2D38B5-B514-4AD8-88C0-9FB88475F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369D-2111-465E-9C4E-3539BB936D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1073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76F83FE0-E5F5-4E13-9932-464E1A5D8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38719824-7947-4F6C-9A2F-1EE2218C5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Uredite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9211EBD-1D2D-488F-B78B-2CAA9F51CC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6643F-E6F7-4B11-819A-4A69F11BD68B}" type="datetimeFigureOut">
              <a:rPr lang="sr-Latn-RS" smtClean="0"/>
              <a:t>11.11.2022.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7DFEE539-152E-4349-A3CC-DA73BE30FE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0111A92A-855A-433A-91F4-B55054718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D369D-2111-465E-9C4E-3539BB936D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1577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econpapers.repec.org/article/ibgjwejou/y_3a2013_3ai_3a1-2_3ap_3a1-9.htm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bsf.org/economic-research/publications/economic-letter/2010/august/effect-immigrants-us-employment-productivity/" TargetMode="External"/><Relationship Id="rId2" Type="http://schemas.openxmlformats.org/officeDocument/2006/relationships/hyperlink" Target="http://www.epi.org/publication/bp243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jm06.com/SJM%20ISSN1452-4864/3_1_2008_May_1-125/3_1_119-125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ademia.edu/3304141/ATTITUDES_TOWARD_WOMEN_ENTREPRENEURS_CROSS_NATIONAL_STUDY_IN_THREE_EUROPEAN_COUNTRIES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pogledi.org/Arhiva/2011_02/07%20Mr%20Zoran%20Tasic%20-%20%20Prikaz%20knjige%20-%20Upravljanje%20finansijskim%20derivatima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dailyenglish24.blogspot.com/2014/06/short-report-example-sample.html" TargetMode="External"/><Relationship Id="rId2" Type="http://schemas.openxmlformats.org/officeDocument/2006/relationships/hyperlink" Target="http://www.sfu.ca/cmns/130d1/WritingaPositionPaper.htm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qcpages.qc.cuny.edu/writing/history/assignments/bookreviews.html" TargetMode="External"/><Relationship Id="rId2" Type="http://schemas.openxmlformats.org/officeDocument/2006/relationships/hyperlink" Target="http://citaliste.rs/citaliste_files/pisanje.pdf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mf.sagepub.com/content/12/1/1.full.pdf+html" TargetMode="External"/><Relationship Id="rId5" Type="http://schemas.openxmlformats.org/officeDocument/2006/relationships/hyperlink" Target="http://vipsi.org/ipsi/journals/journals/papers/tar/2014july/01.pdf" TargetMode="External"/><Relationship Id="rId4" Type="http://schemas.openxmlformats.org/officeDocument/2006/relationships/hyperlink" Target="http://cadmusjournal.org/node/312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39552" y="555178"/>
            <a:ext cx="8208912" cy="128964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414141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br>
              <a:rPr lang="en-US" sz="3200" b="1" dirty="0">
                <a:solidFill>
                  <a:srgbClr val="FFFF00"/>
                </a:solidFill>
              </a:rPr>
            </a:br>
            <a:br>
              <a:rPr lang="en-US" sz="3200" b="1" dirty="0">
                <a:solidFill>
                  <a:srgbClr val="FFFF00"/>
                </a:solidFill>
              </a:rPr>
            </a:br>
            <a:br>
              <a:rPr lang="en-US" sz="3200" b="1" dirty="0">
                <a:solidFill>
                  <a:srgbClr val="FFFF00"/>
                </a:solidFill>
              </a:rPr>
            </a:br>
            <a:br>
              <a:rPr lang="en-US" sz="3200" b="1" dirty="0">
                <a:solidFill>
                  <a:srgbClr val="FFFF00"/>
                </a:solidFill>
              </a:rPr>
            </a:br>
            <a:br>
              <a:rPr lang="sr-Latn-RS" sz="3200" b="1" dirty="0">
                <a:solidFill>
                  <a:srgbClr val="FFFF00"/>
                </a:solidFill>
              </a:rPr>
            </a:br>
            <a:r>
              <a:rPr lang="sr-Latn-RS" sz="3200" b="1" dirty="0">
                <a:solidFill>
                  <a:srgbClr val="FFFF00"/>
                </a:solidFill>
              </a:rPr>
              <a:t>POJAM NAUČNOG RADA I VRSTE NAUČNIH RADOVA</a:t>
            </a:r>
            <a:br>
              <a:rPr lang="sr-Latn-RS" sz="3200" b="1" dirty="0">
                <a:solidFill>
                  <a:srgbClr val="FFFF00"/>
                </a:solidFill>
              </a:rPr>
            </a:b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0" y="1052735"/>
            <a:ext cx="9144000" cy="1289645"/>
          </a:xfrm>
          <a:solidFill>
            <a:srgbClr val="C00000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414141"/>
                  </a:outerShdw>
                </a:effectLst>
              </a14:hiddenEffects>
            </a:ext>
          </a:extLst>
        </p:spPr>
        <p:txBody>
          <a:bodyPr>
            <a:normAutofit fontScale="77500" lnSpcReduction="20000"/>
          </a:bodyPr>
          <a:lstStyle/>
          <a:p>
            <a:pPr algn="ctr">
              <a:lnSpc>
                <a:spcPct val="90000"/>
              </a:lnSpc>
            </a:pPr>
            <a:r>
              <a:rPr lang="en-US" sz="3200" dirty="0" err="1">
                <a:solidFill>
                  <a:srgbClr val="FFFF00"/>
                </a:solidFill>
              </a:rPr>
              <a:t>Predavanje</a:t>
            </a:r>
            <a:r>
              <a:rPr lang="en-US" sz="3200" dirty="0">
                <a:solidFill>
                  <a:srgbClr val="FFFF00"/>
                </a:solidFill>
              </a:rPr>
              <a:t> V</a:t>
            </a:r>
          </a:p>
          <a:p>
            <a:pPr algn="ctr">
              <a:lnSpc>
                <a:spcPct val="90000"/>
              </a:lnSpc>
            </a:pPr>
            <a:r>
              <a:rPr lang="sr-Latn-RS" sz="3200" dirty="0">
                <a:solidFill>
                  <a:srgbClr val="FFFF00"/>
                </a:solidFill>
              </a:rPr>
              <a:t>Metodologija istraživanja</a:t>
            </a:r>
            <a:br>
              <a:rPr lang="sr-Latn-RS" sz="3200" dirty="0">
                <a:solidFill>
                  <a:srgbClr val="FFFF00"/>
                </a:solidFill>
              </a:rPr>
            </a:br>
            <a:br>
              <a:rPr lang="sr-Latn-RS" sz="3200" dirty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>Master </a:t>
            </a:r>
            <a:r>
              <a:rPr lang="sr-Latn-RS" sz="3200" dirty="0">
                <a:solidFill>
                  <a:srgbClr val="FFFF00"/>
                </a:solidFill>
              </a:rPr>
              <a:t>studije </a:t>
            </a:r>
          </a:p>
          <a:p>
            <a:pPr algn="ctr">
              <a:lnSpc>
                <a:spcPct val="90000"/>
              </a:lnSpc>
            </a:pP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7784" y="5517232"/>
            <a:ext cx="403244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r-Latn-RS" sz="2000" dirty="0" err="1">
                <a:solidFill>
                  <a:srgbClr val="002060"/>
                </a:solidFill>
              </a:rPr>
              <a:t>Prof.dr</a:t>
            </a:r>
            <a:r>
              <a:rPr lang="sr-Latn-RS" sz="2000" dirty="0">
                <a:solidFill>
                  <a:srgbClr val="002060"/>
                </a:solidFill>
              </a:rPr>
              <a:t> Mirjana Radovid-Marković</a:t>
            </a:r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id="{BC80DEA4-3D1E-4FEB-BDBC-7AA102359166}"/>
              </a:ext>
            </a:extLst>
          </p:cNvPr>
          <p:cNvSpPr/>
          <p:nvPr/>
        </p:nvSpPr>
        <p:spPr>
          <a:xfrm>
            <a:off x="1187624" y="155704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sr-Latn-RS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32C615-BD7F-42E8-BE10-F04D40D70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932" y="3429000"/>
            <a:ext cx="2876550" cy="15906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412776"/>
            <a:ext cx="8496944" cy="720824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lang="pl-PL" sz="2400" b="1" dirty="0">
                <a:solidFill>
                  <a:srgbClr val="002060"/>
                </a:solidFill>
              </a:rPr>
              <a:t>Struktura-nije klasična, dosta podnaslova u zavisnosti od tematike</a:t>
            </a:r>
            <a:endParaRPr lang="sr-Latn-RS" sz="24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8496944" cy="4496544"/>
          </a:xfrm>
        </p:spPr>
        <p:txBody>
          <a:bodyPr/>
          <a:lstStyle/>
          <a:p>
            <a:r>
              <a:rPr lang="sr-Latn-RS" sz="2400" dirty="0"/>
              <a:t>Rezime (</a:t>
            </a:r>
            <a:r>
              <a:rPr lang="pt-BR" sz="2400" dirty="0"/>
              <a:t>A b s t r a c t</a:t>
            </a:r>
            <a:r>
              <a:rPr lang="sr-Latn-RS" sz="2400" dirty="0"/>
              <a:t>)</a:t>
            </a:r>
          </a:p>
          <a:p>
            <a:r>
              <a:rPr lang="sr-Latn-RS" sz="2400" dirty="0"/>
              <a:t>Uvod (Introduction)</a:t>
            </a:r>
          </a:p>
          <a:p>
            <a:r>
              <a:rPr lang="sr-Latn-RS" sz="2400" dirty="0"/>
              <a:t>Pregled literature (Literature overview)</a:t>
            </a:r>
          </a:p>
          <a:p>
            <a:r>
              <a:rPr lang="sr-Latn-RS" sz="2400" dirty="0"/>
              <a:t>Mikrofinansiranje – ranije inicijative (Microfinancing  - earlier initiatives)</a:t>
            </a:r>
          </a:p>
          <a:p>
            <a:r>
              <a:rPr lang="sr-Latn-RS" sz="2400" dirty="0"/>
              <a:t>Mala i srednja preduzeća i mikro finansiranje (SMEs and Micro – Financing)</a:t>
            </a:r>
          </a:p>
          <a:p>
            <a:r>
              <a:rPr lang="sr-Latn-RS" sz="2400" dirty="0"/>
              <a:t>Finannsiranje Malih i srednjih preduzeća –Primer Srbije (SMES Microfinancing-Evidence from Serbia)</a:t>
            </a:r>
          </a:p>
          <a:p>
            <a:r>
              <a:rPr lang="sr-Latn-RS" sz="2400" dirty="0"/>
              <a:t>Diskusija i zaključci (Discssion and Conclusions)</a:t>
            </a:r>
          </a:p>
          <a:p>
            <a:r>
              <a:rPr lang="sr-Latn-RS" sz="2400" dirty="0"/>
              <a:t>Literatura (References)</a:t>
            </a:r>
          </a:p>
        </p:txBody>
      </p:sp>
    </p:spTree>
    <p:extLst>
      <p:ext uri="{BB962C8B-B14F-4D97-AF65-F5344CB8AC3E}">
        <p14:creationId xmlns:p14="http://schemas.microsoft.com/office/powerpoint/2010/main" val="3735392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417638"/>
            <a:ext cx="7546032" cy="715962"/>
          </a:xfrm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sr-Latn-RS" sz="3600" dirty="0">
                <a:solidFill>
                  <a:srgbClr val="002060"/>
                </a:solidFill>
              </a:rPr>
              <a:t>Pregledni rad-Primer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2690336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/>
              <a:t>Female Entrepreneurship: Theoretical </a:t>
            </a:r>
            <a:r>
              <a:rPr lang="en-US" sz="2000" dirty="0" err="1"/>
              <a:t>Approaches,Journal</a:t>
            </a:r>
            <a:r>
              <a:rPr lang="en-US" sz="2000" dirty="0"/>
              <a:t> of Women's Entrepreneurship and Education, 2013, issue 1-2, pages 1-9</a:t>
            </a:r>
            <a:endParaRPr lang="sr-Latn-RS" sz="2000" dirty="0"/>
          </a:p>
          <a:p>
            <a:pPr algn="just"/>
            <a:endParaRPr lang="en-US" sz="2000" dirty="0"/>
          </a:p>
          <a:p>
            <a:pPr algn="l"/>
            <a:r>
              <a:rPr lang="en-US" sz="2000" dirty="0">
                <a:hlinkClick r:id="rId2"/>
              </a:rPr>
              <a:t>http://econpapers.repec.org/article/ibgjwejou/y_3a2013_3ai_3a1-2_3ap_3a1-9.htm</a:t>
            </a:r>
            <a:endParaRPr lang="sr-Latn-RS" sz="2000" dirty="0"/>
          </a:p>
          <a:p>
            <a:pPr algn="l"/>
            <a:endParaRPr lang="sr-Latn-RS" sz="2000" dirty="0"/>
          </a:p>
          <a:p>
            <a:pPr algn="just"/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3567678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7546032" cy="576064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sr-Latn-RS" sz="3600" dirty="0"/>
            </a:br>
            <a:r>
              <a:rPr lang="sr-Latn-RS" sz="3600" dirty="0">
                <a:solidFill>
                  <a:srgbClr val="002060"/>
                </a:solidFill>
              </a:rPr>
              <a:t>Kratko saopštenje </a:t>
            </a:r>
            <a:br>
              <a:rPr lang="sr-Latn-RS" dirty="0"/>
            </a:b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204864"/>
            <a:ext cx="7618040" cy="442453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r-Latn-RS" sz="1800" dirty="0"/>
              <a:t>Radi se o sažetom iznošenju rezultata završenog izvornog istraživačkog dela </a:t>
            </a:r>
          </a:p>
          <a:p>
            <a:pPr>
              <a:buFont typeface="Wingdings" pitchFamily="2" charset="2"/>
              <a:buChar char="q"/>
            </a:pPr>
            <a:r>
              <a:rPr lang="sr-Latn-RS" sz="1800" dirty="0"/>
              <a:t>Kratko saopštenje jeste originalni naučni rad punog formata ali manjeg obima;</a:t>
            </a:r>
          </a:p>
          <a:p>
            <a:pPr>
              <a:buFont typeface="Wingdings" pitchFamily="2" charset="2"/>
              <a:buChar char="q"/>
            </a:pPr>
            <a:r>
              <a:rPr lang="sr-Latn-RS" sz="1800" dirty="0"/>
              <a:t>Njegova dužina je od pola strane do dve stranice;</a:t>
            </a:r>
          </a:p>
          <a:p>
            <a:pPr>
              <a:buFont typeface="Wingdings" pitchFamily="2" charset="2"/>
              <a:buChar char="q"/>
            </a:pPr>
            <a:r>
              <a:rPr lang="sr-Latn-RS" sz="1800" dirty="0"/>
              <a:t>Neki elementi IMRAD-a mogu biti ispušteni</a:t>
            </a:r>
          </a:p>
          <a:p>
            <a:pPr>
              <a:buFont typeface="Wingdings" pitchFamily="2" charset="2"/>
              <a:buChar char="q"/>
            </a:pPr>
            <a:r>
              <a:rPr lang="sr-Latn-RS" sz="1800" dirty="0"/>
              <a:t>Najčešća struktura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RS" sz="1800" b="1" dirty="0"/>
              <a:t>UVOD,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RS" sz="1800" b="1" dirty="0"/>
              <a:t>DISKUSIJA,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RS" sz="1800" b="1" dirty="0"/>
              <a:t> ZAKLJUČAK,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RS" sz="1800" b="1" dirty="0"/>
              <a:t> LITERATURA i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RS" sz="1800" b="1" dirty="0"/>
              <a:t>PREPORUKE.</a:t>
            </a:r>
          </a:p>
          <a:p>
            <a:pPr>
              <a:buFont typeface="Wingdings" pitchFamily="2" charset="2"/>
              <a:buChar char="q"/>
            </a:pPr>
            <a:r>
              <a:rPr lang="it-IT" sz="1800" dirty="0"/>
              <a:t>Nedostatak-dobijeni rezultati ne mogu se proveriti.</a:t>
            </a:r>
          </a:p>
          <a:p>
            <a:pPr>
              <a:buFont typeface="Wingdings" pitchFamily="2" charset="2"/>
              <a:buChar char="q"/>
            </a:pPr>
            <a:endParaRPr lang="sr-Latn-RS" sz="1800" dirty="0"/>
          </a:p>
          <a:p>
            <a:pPr>
              <a:buFont typeface="Wingdings" pitchFamily="2" charset="2"/>
              <a:buChar char="q"/>
            </a:pP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653671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417638"/>
            <a:ext cx="7560840" cy="715962"/>
          </a:xfrm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sr-Latn-RS" sz="3600" b="1" dirty="0">
                <a:solidFill>
                  <a:srgbClr val="002060"/>
                </a:solidFill>
              </a:rPr>
              <a:t>Kratko saopštenje-primeri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04864"/>
            <a:ext cx="7560840" cy="4424536"/>
          </a:xfrm>
        </p:spPr>
        <p:txBody>
          <a:bodyPr/>
          <a:lstStyle/>
          <a:p>
            <a:r>
              <a:rPr lang="en-US" sz="2000" dirty="0"/>
              <a:t>The long-term impacts of the recession</a:t>
            </a:r>
            <a:endParaRPr lang="sr-Latn-RS" sz="2000" dirty="0"/>
          </a:p>
          <a:p>
            <a:pPr marL="0" indent="0">
              <a:buNone/>
            </a:pPr>
            <a:r>
              <a:rPr lang="sr-Latn-RS" sz="2000" dirty="0">
                <a:hlinkClick r:id="rId2"/>
              </a:rPr>
              <a:t>http://www.epi.org/publication/bp243/</a:t>
            </a:r>
            <a:endParaRPr lang="sr-Latn-RS" sz="2000" dirty="0"/>
          </a:p>
          <a:p>
            <a:r>
              <a:rPr lang="en-US" sz="2000" dirty="0"/>
              <a:t>The Effect of Immigrants on U.S. Employment and Productivity</a:t>
            </a:r>
            <a:endParaRPr lang="sr-Latn-RS" sz="2000" dirty="0"/>
          </a:p>
          <a:p>
            <a:pPr marL="0" indent="0">
              <a:buNone/>
            </a:pPr>
            <a:r>
              <a:rPr lang="sr-Latn-RS" sz="2000" dirty="0">
                <a:hlinkClick r:id="rId3"/>
              </a:rPr>
              <a:t>http://www.frbsf.org/economic-research/publications/economic-letter/2010/august/effect-immigrants-us-employment-productivity/</a:t>
            </a:r>
            <a:endParaRPr lang="sr-Latn-RS" sz="2000" dirty="0"/>
          </a:p>
          <a:p>
            <a:pPr marL="0" indent="0">
              <a:buNone/>
            </a:pPr>
            <a:endParaRPr lang="sr-Latn-RS" sz="2800" dirty="0"/>
          </a:p>
        </p:txBody>
      </p:sp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869160"/>
            <a:ext cx="3456384" cy="1801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94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67102"/>
            <a:ext cx="2160239" cy="220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317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417638"/>
            <a:ext cx="7546032" cy="715962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lang="en-US" sz="3600" b="1" dirty="0" err="1">
                <a:solidFill>
                  <a:srgbClr val="002060"/>
                </a:solidFill>
              </a:rPr>
              <a:t>Pisma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uredništvu</a:t>
            </a:r>
            <a:r>
              <a:rPr lang="en-US" sz="3600" b="1" dirty="0">
                <a:solidFill>
                  <a:srgbClr val="002060"/>
                </a:solidFill>
              </a:rPr>
              <a:t> (Letters to Editor)</a:t>
            </a:r>
            <a:endParaRPr lang="sr-Latn-RS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348880"/>
            <a:ext cx="7546032" cy="4280520"/>
          </a:xfrm>
        </p:spPr>
        <p:txBody>
          <a:bodyPr/>
          <a:lstStyle/>
          <a:p>
            <a:r>
              <a:rPr lang="sr-Latn-RS" sz="2800" dirty="0"/>
              <a:t>Komentariše se neki prethodno objavljen  naučni rad u datom časopisu (negira se ili se podržava);</a:t>
            </a:r>
          </a:p>
          <a:p>
            <a:r>
              <a:rPr lang="sr-Latn-RS" sz="2800" dirty="0"/>
              <a:t>Prezentuje se neki interesantan slučaj iz sopstvene prakse;</a:t>
            </a:r>
          </a:p>
          <a:p>
            <a:r>
              <a:rPr lang="sr-Latn-RS" sz="2800" dirty="0"/>
              <a:t> Prikaz nekog interesantnog istraživanja ;</a:t>
            </a:r>
          </a:p>
          <a:p>
            <a:r>
              <a:rPr lang="sr-Latn-RS" sz="2800" dirty="0"/>
              <a:t>Štampaju se u posebnim odeljcima većine naučnih časopisa;</a:t>
            </a:r>
          </a:p>
          <a:p>
            <a:r>
              <a:rPr lang="sr-Latn-RS" sz="2800" dirty="0"/>
              <a:t>Podleže recenziji.</a:t>
            </a:r>
          </a:p>
          <a:p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695972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r>
              <a:rPr lang="en-US" sz="2800" b="1" dirty="0" err="1">
                <a:solidFill>
                  <a:srgbClr val="002060"/>
                </a:solidFill>
              </a:rPr>
              <a:t>Pisma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uredništvu</a:t>
            </a:r>
            <a:r>
              <a:rPr lang="en-US" sz="2800" b="1" dirty="0">
                <a:solidFill>
                  <a:srgbClr val="002060"/>
                </a:solidFill>
              </a:rPr>
              <a:t> (Letters to Editor)</a:t>
            </a:r>
            <a:r>
              <a:rPr lang="sr-Latn-RS" sz="2800" b="1" dirty="0">
                <a:solidFill>
                  <a:srgbClr val="002060"/>
                </a:solidFill>
              </a:rPr>
              <a:t>-primer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Effective organizational change management</a:t>
            </a:r>
            <a:r>
              <a:rPr lang="sr-Latn-RS" sz="2800" dirty="0"/>
              <a:t> ,</a:t>
            </a:r>
            <a:r>
              <a:rPr lang="en-US" sz="2800" dirty="0"/>
              <a:t>Serbian Journal of Management 3 (1) (2008) 119 – 125</a:t>
            </a:r>
            <a:r>
              <a:rPr lang="sr-Latn-RS" sz="2800" dirty="0"/>
              <a:t>.</a:t>
            </a:r>
          </a:p>
          <a:p>
            <a:r>
              <a:rPr lang="sr-Latn-RS" sz="2800" dirty="0">
                <a:hlinkClick r:id="rId2"/>
              </a:rPr>
              <a:t>http://www.sjm06.com/SJM%20ISSN1452-4864/3_1_2008_May_1-125/3_1_119-125.pdf</a:t>
            </a:r>
            <a:endParaRPr lang="sr-Latn-RS" sz="2800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680122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sr-Latn-RS" sz="3600" b="1" dirty="0">
                <a:solidFill>
                  <a:srgbClr val="002060"/>
                </a:solidFill>
              </a:rPr>
              <a:t>Monografija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276872"/>
            <a:ext cx="7618040" cy="4352528"/>
          </a:xfrm>
        </p:spPr>
        <p:txBody>
          <a:bodyPr/>
          <a:lstStyle/>
          <a:p>
            <a:r>
              <a:rPr lang="vi-VN" dirty="0"/>
              <a:t>Monografija  detaljno, mada ne i preopširno, obrađuje pojedini predmet, grupu predmeta, pri čemu koristi veoma opsežnu bibliografiju</a:t>
            </a:r>
          </a:p>
          <a:p>
            <a:endParaRPr lang="sr-Latn-R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7829769-6739-4ED9-AE9A-55A5914C5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1" y="4421172"/>
            <a:ext cx="2520281" cy="220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92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sr-Latn-RS" sz="3600" b="1" dirty="0">
                <a:solidFill>
                  <a:srgbClr val="002060"/>
                </a:solidFill>
              </a:rPr>
              <a:t>Doktorska disertacija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800" b="1" dirty="0"/>
              <a:t>Doktorska disertacija </a:t>
            </a:r>
            <a:r>
              <a:rPr lang="sr-Latn-RS" sz="2800" dirty="0"/>
              <a:t>- naučno delo koje se temelji na fundamentalnim i primenjenim istraživanjima i metoda, koje omogućuju otkrivanje novih naučnih  činjenica, pojava, zakonitosti, teorija.</a:t>
            </a:r>
          </a:p>
          <a:p>
            <a:endParaRPr lang="sr-Latn-R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804A25A-AEBF-4814-AAC4-2199653CB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4293096"/>
            <a:ext cx="3123431" cy="199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80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r>
              <a:rPr lang="sr-Latn-RS" sz="3600" b="1" dirty="0">
                <a:solidFill>
                  <a:srgbClr val="002060"/>
                </a:solidFill>
              </a:rPr>
              <a:t>Saopštenja sa naučnih skupova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576" y="2459504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sr-Latn-RS" sz="3200" dirty="0"/>
              <a:t>Objavljeni radovi u zbornicima radova (originalnost, prvo objavljivanje, dostupnost, itd.)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sr-Latn-RS" sz="3200" dirty="0"/>
              <a:t>Predavanja po pozivu</a:t>
            </a:r>
            <a:r>
              <a:rPr lang="sr-Latn-R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4242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417638"/>
            <a:ext cx="7474024" cy="715962"/>
          </a:xfrm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sr-Latn-RS" sz="3600" dirty="0">
                <a:solidFill>
                  <a:srgbClr val="002060"/>
                </a:solidFill>
              </a:rPr>
              <a:t>Pozicioni članak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204864"/>
            <a:ext cx="7402016" cy="4424536"/>
          </a:xfrm>
        </p:spPr>
        <p:txBody>
          <a:bodyPr/>
          <a:lstStyle/>
          <a:p>
            <a:r>
              <a:rPr lang="sr-Latn-RS" dirty="0"/>
              <a:t>On sadrži naš jedinstven ili originalan pristup u rešavanju nekog problema;</a:t>
            </a:r>
            <a:endParaRPr lang="en-US" dirty="0"/>
          </a:p>
          <a:p>
            <a:r>
              <a:rPr lang="sr-Latn-RS" dirty="0"/>
              <a:t>Suštinski informišemo druge o našem stavu u vezi nekog pitanja.</a:t>
            </a:r>
          </a:p>
        </p:txBody>
      </p:sp>
    </p:spTree>
    <p:extLst>
      <p:ext uri="{BB962C8B-B14F-4D97-AF65-F5344CB8AC3E}">
        <p14:creationId xmlns:p14="http://schemas.microsoft.com/office/powerpoint/2010/main" val="3868188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992888" cy="504056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sr-Latn-RS" b="1" dirty="0">
                <a:solidFill>
                  <a:srgbClr val="002060"/>
                </a:solidFill>
              </a:rPr>
            </a:br>
            <a:br>
              <a:rPr lang="sr-Latn-RS" b="1" dirty="0">
                <a:solidFill>
                  <a:srgbClr val="002060"/>
                </a:solidFill>
              </a:rPr>
            </a:br>
            <a:br>
              <a:rPr lang="en-US" sz="3200" b="1" dirty="0">
                <a:solidFill>
                  <a:srgbClr val="002060"/>
                </a:solidFill>
              </a:rPr>
            </a:b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4" name="Čuvar mesta za sadržaj 3">
            <a:extLst>
              <a:ext uri="{FF2B5EF4-FFF2-40B4-BE49-F238E27FC236}">
                <a16:creationId xmlns:a16="http://schemas.microsoft.com/office/drawing/2014/main" id="{A184D820-3377-4A93-9D5B-E9CCFDB2F9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6056" y="2277136"/>
            <a:ext cx="3107678" cy="316505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23528" y="2132856"/>
            <a:ext cx="4320480" cy="3993307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sr-Latn-RS" sz="2400" dirty="0"/>
              <a:t>Naučni rad prezentuje rezultate istraživanja, koji se predstavljaju širokoj akademskoj javnosti. </a:t>
            </a:r>
            <a:endParaRPr lang="en-US" sz="2400" dirty="0"/>
          </a:p>
          <a:p>
            <a:pPr>
              <a:buFont typeface="Wingdings" pitchFamily="2" charset="2"/>
              <a:buChar char="§"/>
            </a:pPr>
            <a:r>
              <a:rPr lang="sr-Latn-RS" sz="2400" dirty="0"/>
              <a:t>Specifične karakteristike naučnog rada čine:</a:t>
            </a:r>
            <a:endParaRPr lang="en-US" sz="2400" dirty="0"/>
          </a:p>
          <a:p>
            <a:pPr lvl="0">
              <a:buFont typeface="Wingdings" pitchFamily="2" charset="2"/>
              <a:buChar char="ü"/>
            </a:pPr>
            <a:r>
              <a:rPr lang="sr-Latn-RS" sz="2400" dirty="0"/>
              <a:t>Originalnost;</a:t>
            </a:r>
            <a:endParaRPr lang="en-US" sz="2400" dirty="0"/>
          </a:p>
          <a:p>
            <a:pPr lvl="0">
              <a:buFont typeface="Wingdings" pitchFamily="2" charset="2"/>
              <a:buChar char="ü"/>
            </a:pPr>
            <a:r>
              <a:rPr lang="sr-Latn-RS" sz="2400" dirty="0"/>
              <a:t>Zasnovanost na naučnim činjenicama;</a:t>
            </a:r>
            <a:endParaRPr lang="en-US" sz="2400" dirty="0"/>
          </a:p>
          <a:p>
            <a:pPr lvl="0">
              <a:buFont typeface="Wingdings" pitchFamily="2" charset="2"/>
              <a:buChar char="ü"/>
            </a:pPr>
            <a:r>
              <a:rPr lang="sr-Latn-RS" sz="2400" dirty="0"/>
              <a:t>Adekvatna struktura;</a:t>
            </a:r>
            <a:endParaRPr lang="en-US" sz="2400" dirty="0"/>
          </a:p>
          <a:p>
            <a:pPr lvl="0">
              <a:buFont typeface="Wingdings" pitchFamily="2" charset="2"/>
              <a:buChar char="ü"/>
            </a:pPr>
            <a:r>
              <a:rPr lang="sr-Latn-RS" sz="2400" dirty="0"/>
              <a:t>Da je publikovan.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699792" y="1002587"/>
            <a:ext cx="5040560" cy="83099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sr-Latn-RS" sz="2400" b="1" dirty="0">
                <a:solidFill>
                  <a:srgbClr val="002060"/>
                </a:solidFill>
              </a:rPr>
              <a:t>Karakteristike naučnog rada</a:t>
            </a:r>
            <a:br>
              <a:rPr lang="sr-Latn-RS" sz="2400" dirty="0">
                <a:solidFill>
                  <a:srgbClr val="002060"/>
                </a:solidFill>
              </a:rPr>
            </a:b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sr-Latn-RS" b="1" dirty="0">
                <a:solidFill>
                  <a:srgbClr val="002060"/>
                </a:solidFill>
              </a:rPr>
              <a:t>Pozicioni članak</a:t>
            </a:r>
          </a:p>
        </p:txBody>
      </p:sp>
      <p:sp>
        <p:nvSpPr>
          <p:cNvPr id="3" name="Rectangle 2"/>
          <p:cNvSpPr/>
          <p:nvPr/>
        </p:nvSpPr>
        <p:spPr>
          <a:xfrm>
            <a:off x="683568" y="2564904"/>
            <a:ext cx="78488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sr-Latn-RS" sz="2800" dirty="0"/>
              <a:t>Struktura pozicionog članka:</a:t>
            </a:r>
          </a:p>
          <a:p>
            <a:pPr algn="l"/>
            <a:r>
              <a:rPr lang="sr-Latn-RS" sz="2800" dirty="0"/>
              <a:t>1.Naslov</a:t>
            </a:r>
          </a:p>
          <a:p>
            <a:pPr algn="l"/>
            <a:r>
              <a:rPr lang="sr-Latn-RS" sz="2800" dirty="0"/>
              <a:t>2.Apstrakt</a:t>
            </a:r>
          </a:p>
          <a:p>
            <a:pPr algn="l"/>
            <a:r>
              <a:rPr lang="sr-Latn-RS" sz="2800" dirty="0"/>
              <a:t>3.Uvod</a:t>
            </a:r>
          </a:p>
          <a:p>
            <a:pPr algn="l"/>
            <a:r>
              <a:rPr lang="sr-Latn-RS" sz="2800" dirty="0"/>
              <a:t>4.Metodologija</a:t>
            </a:r>
          </a:p>
          <a:p>
            <a:pPr algn="l"/>
            <a:r>
              <a:rPr lang="sr-Latn-RS" sz="2800" dirty="0"/>
              <a:t>5.Ključni nalazi</a:t>
            </a:r>
          </a:p>
          <a:p>
            <a:pPr algn="l"/>
            <a:r>
              <a:rPr lang="sr-Latn-RS" sz="2800" dirty="0"/>
              <a:t>6.Zaključak</a:t>
            </a:r>
          </a:p>
        </p:txBody>
      </p:sp>
    </p:spTree>
    <p:extLst>
      <p:ext uri="{BB962C8B-B14F-4D97-AF65-F5344CB8AC3E}">
        <p14:creationId xmlns:p14="http://schemas.microsoft.com/office/powerpoint/2010/main" val="2076638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474024" cy="864840"/>
          </a:xfrm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sr-Latn-RS" b="1" dirty="0">
                <a:solidFill>
                  <a:srgbClr val="002060"/>
                </a:solidFill>
              </a:rPr>
              <a:t>Zbornik radova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2204865"/>
            <a:ext cx="79928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sr-Latn-RS" sz="2800" dirty="0"/>
              <a:t>Zbornik radova – zasebna celovita saopštenja povezana tematski i metodološki.</a:t>
            </a:r>
          </a:p>
          <a:p>
            <a:pPr algn="l"/>
            <a:r>
              <a:rPr lang="sr-Latn-RS" sz="2800" dirty="0"/>
              <a:t>•Primer:</a:t>
            </a:r>
          </a:p>
          <a:p>
            <a:pPr algn="l"/>
            <a:r>
              <a:rPr lang="sr-Latn-RS" sz="2800" dirty="0"/>
              <a:t>EMPLOYMENT, EDUCATION AND NTREPRENEURSHIP</a:t>
            </a:r>
          </a:p>
          <a:p>
            <a:pPr algn="l"/>
            <a:r>
              <a:rPr lang="sr-Latn-RS" sz="2000" dirty="0">
                <a:hlinkClick r:id="rId2"/>
              </a:rPr>
              <a:t>http://www.academia.edu/3304141/ATTITUDES_TOWARD_WOMEN_ENTREPRENEURS_CROSS_NATIONAL_STUDY_IN_THREE_EUROPEAN_COUNTRIES</a:t>
            </a:r>
            <a:endParaRPr lang="sr-Latn-RS" sz="2000" dirty="0"/>
          </a:p>
          <a:p>
            <a:pPr algn="l"/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065235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sr-Latn-RS" dirty="0">
                <a:solidFill>
                  <a:srgbClr val="002060"/>
                </a:solidFill>
              </a:rPr>
              <a:t>Prikaz</a:t>
            </a:r>
            <a:r>
              <a:rPr lang="sr-Latn-R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496944" cy="4424536"/>
          </a:xfrm>
        </p:spPr>
        <p:txBody>
          <a:bodyPr>
            <a:normAutofit lnSpcReduction="10000"/>
          </a:bodyPr>
          <a:lstStyle/>
          <a:p>
            <a:r>
              <a:rPr lang="vi-VN" sz="2400" dirty="0"/>
              <a:t>Prikaz  - najčešće se radi o oceni određenog dela (knjige ili članka) i njihovog predstavljanja naučnoj i stručnoj javnosti </a:t>
            </a:r>
            <a:endParaRPr lang="sr-Latn-RS" sz="2400" dirty="0"/>
          </a:p>
          <a:p>
            <a:r>
              <a:rPr lang="vi-VN" sz="2400" dirty="0"/>
              <a:t>Prikazi knjiga ne bi trebalo da sadrže više od 1000 reči. </a:t>
            </a:r>
            <a:endParaRPr lang="sr-Latn-RS" sz="2400" dirty="0"/>
          </a:p>
          <a:p>
            <a:r>
              <a:rPr lang="vi-VN" sz="2400" dirty="0"/>
              <a:t>Njima treba biti obuhvaćen naslov knjige, autor, izdavač, godina publikovanja, broj strana i ISBN broj.</a:t>
            </a:r>
          </a:p>
          <a:p>
            <a:r>
              <a:rPr lang="vi-VN" sz="2400" dirty="0"/>
              <a:t> Prikaz knjige bi trebalo da sadrži kritičko i konstruktivno vrednovanje njene relevantnosti u teorijsko-metodološkom i praktičnom smislu.</a:t>
            </a:r>
          </a:p>
          <a:p>
            <a:r>
              <a:rPr lang="vi-VN" sz="2400" dirty="0"/>
              <a:t>Prikazu knjige treba biti pridružena kratka profesionalna biografija prikazivača.</a:t>
            </a:r>
            <a:endParaRPr lang="sr-Latn-RS" sz="2400" dirty="0"/>
          </a:p>
          <a:p>
            <a:endParaRPr lang="vi-VN" sz="2000" dirty="0"/>
          </a:p>
          <a:p>
            <a:pPr marL="0" indent="0">
              <a:buNone/>
            </a:pPr>
            <a:r>
              <a:rPr lang="vi-VN" sz="2000" dirty="0"/>
              <a:t> </a:t>
            </a:r>
          </a:p>
          <a:p>
            <a:endParaRPr lang="vi-VN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898286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sr-Latn-RS" sz="3200" b="1" dirty="0">
                <a:solidFill>
                  <a:srgbClr val="002060"/>
                </a:solidFill>
              </a:rPr>
              <a:t>Prikaz knjige-primer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38400"/>
            <a:ext cx="8208912" cy="4191000"/>
          </a:xfrm>
        </p:spPr>
        <p:txBody>
          <a:bodyPr/>
          <a:lstStyle/>
          <a:p>
            <a:r>
              <a:rPr lang="sr-Latn-RS" sz="2400" dirty="0"/>
              <a:t>Primer:</a:t>
            </a:r>
          </a:p>
          <a:p>
            <a:pPr marL="0" indent="0">
              <a:buNone/>
            </a:pPr>
            <a:r>
              <a:rPr lang="sr-Latn-RS" sz="2400" dirty="0">
                <a:hlinkClick r:id="rId2"/>
              </a:rPr>
              <a:t>http://www.pepogledi.org/Arhiva/2011_02/07%20Mr%20Zoran%20Tasic%20-%20%20Prikaz%20knjige%20-%20Upravljanje%20finansijskim%20derivatima.pdf</a:t>
            </a:r>
            <a:endParaRPr lang="sr-Latn-RS" sz="2400" dirty="0"/>
          </a:p>
          <a:p>
            <a:pPr marL="0" indent="0">
              <a:buNone/>
            </a:pPr>
            <a:endParaRPr lang="sr-Latn-RS" sz="2400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23045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sr-Latn-RS" dirty="0">
                <a:solidFill>
                  <a:srgbClr val="002060"/>
                </a:solidFill>
              </a:rPr>
              <a:t>Zaključak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2204863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sr-Latn-RS" dirty="0"/>
              <a:t>Za uspešan rad u nauci i kvalitetnu produkciju naučnih radova , neophodno je posedovati kreativnost , dobar analitički aparat ,istrajnost ,voljnost ,radoznalost ,sistematičnost i izražen visok stepen naučne etike.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sr-Latn-RS" dirty="0"/>
              <a:t>Pored toga ,potrebno je dobro predznanje iz neke naučne oblasti , biti stalno u korak sa istraživanjima koja se rade u svetu ,biti dobro profesionalno umrežen ,i slično.</a:t>
            </a:r>
          </a:p>
        </p:txBody>
      </p:sp>
    </p:spTree>
    <p:extLst>
      <p:ext uri="{BB962C8B-B14F-4D97-AF65-F5344CB8AC3E}">
        <p14:creationId xmlns:p14="http://schemas.microsoft.com/office/powerpoint/2010/main" val="2452590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96752"/>
            <a:ext cx="7330008" cy="648072"/>
          </a:xfrm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sr-Latn-RS" dirty="0">
                <a:solidFill>
                  <a:srgbClr val="002060"/>
                </a:solidFill>
              </a:rPr>
              <a:t>Preporučena literatura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2060848"/>
            <a:ext cx="7920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800" dirty="0"/>
              <a:t>Writing a scientific review paper</a:t>
            </a:r>
          </a:p>
          <a:p>
            <a:pPr algn="l"/>
            <a:r>
              <a:rPr lang="en-US" sz="2800" dirty="0"/>
              <a:t>http://www.coe.montana.edu/ee/rosss/Courses/EE578_Fall_2008/Writing%20a%20Review%20Paper.pdf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800" dirty="0"/>
              <a:t>Writing a position paper</a:t>
            </a:r>
          </a:p>
          <a:p>
            <a:pPr algn="l"/>
            <a:r>
              <a:rPr lang="en-US" sz="2800" dirty="0">
                <a:hlinkClick r:id="rId2"/>
              </a:rPr>
              <a:t>http://www.sfu.ca/cmns/130d1/WritingaPositionPaper.htm</a:t>
            </a:r>
            <a:endParaRPr lang="sr-Latn-RS" sz="2800" dirty="0"/>
          </a:p>
          <a:p>
            <a:pPr algn="l"/>
            <a:r>
              <a:rPr lang="sr-Latn-RS" sz="2800" dirty="0"/>
              <a:t>Short Report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sr-Latn-RS" sz="2800" dirty="0">
                <a:hlinkClick r:id="rId3"/>
              </a:rPr>
              <a:t>http://dailyenglish24.blogspot.com/2014/06/short-report-example-sample.html</a:t>
            </a:r>
            <a:endParaRPr lang="sr-Latn-RS" sz="2800" dirty="0"/>
          </a:p>
          <a:p>
            <a:pPr algn="l"/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64750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sr-Latn-RS" sz="3600" dirty="0">
                <a:solidFill>
                  <a:srgbClr val="002060"/>
                </a:solidFill>
              </a:rPr>
              <a:t>Preporučena literatura</a:t>
            </a:r>
          </a:p>
        </p:txBody>
      </p:sp>
      <p:sp>
        <p:nvSpPr>
          <p:cNvPr id="3" name="Rectangle 2"/>
          <p:cNvSpPr/>
          <p:nvPr/>
        </p:nvSpPr>
        <p:spPr>
          <a:xfrm>
            <a:off x="899592" y="3013502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sr-Latn-RS" dirty="0"/>
              <a:t>Prikaz knjiga</a:t>
            </a:r>
          </a:p>
          <a:p>
            <a:pPr algn="l"/>
            <a:r>
              <a:rPr lang="sr-Latn-RS" dirty="0">
                <a:hlinkClick r:id="rId2"/>
              </a:rPr>
              <a:t>http://citaliste.rs/citaliste_files/pisanje.pdf</a:t>
            </a:r>
            <a:endParaRPr lang="sr-Latn-RS" dirty="0"/>
          </a:p>
          <a:p>
            <a:pPr algn="l"/>
            <a:endParaRPr lang="sr-Latn-RS" dirty="0"/>
          </a:p>
          <a:p>
            <a:pPr algn="l"/>
            <a:r>
              <a:rPr lang="sr-Latn-RS" dirty="0">
                <a:hlinkClick r:id="rId3"/>
              </a:rPr>
              <a:t>http://qcpages.qc.cuny.edu/writing/history/assignments/bookreviews.html</a:t>
            </a:r>
            <a:endParaRPr lang="sr-Latn-RS" dirty="0"/>
          </a:p>
          <a:p>
            <a:pPr algn="l"/>
            <a:endParaRPr lang="sr-Latn-RS" dirty="0"/>
          </a:p>
          <a:p>
            <a:pPr algn="l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15197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500" y="-2"/>
            <a:ext cx="3052451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2600" y="640080"/>
            <a:ext cx="2322320" cy="5613236"/>
          </a:xfrm>
        </p:spPr>
        <p:txBody>
          <a:bodyPr anchor="ctr">
            <a:normAutofit/>
          </a:bodyPr>
          <a:lstStyle/>
          <a:p>
            <a:br>
              <a:rPr lang="sr-Latn-RS" b="1">
                <a:solidFill>
                  <a:srgbClr val="FFFFFF"/>
                </a:solidFill>
              </a:rPr>
            </a:br>
            <a:r>
              <a:rPr lang="sr-Latn-RS" b="1">
                <a:solidFill>
                  <a:srgbClr val="FFFFFF"/>
                </a:solidFill>
              </a:rPr>
              <a:t>Kada započeti pisanje naučnog rada?</a:t>
            </a:r>
            <a:br>
              <a:rPr lang="en-US" b="1">
                <a:solidFill>
                  <a:srgbClr val="FFFFFF"/>
                </a:solidFill>
              </a:rPr>
            </a:b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863" y="640082"/>
            <a:ext cx="5136536" cy="2484884"/>
          </a:xfrm>
        </p:spPr>
        <p:txBody>
          <a:bodyPr anchor="ctr">
            <a:normAutofit/>
          </a:bodyPr>
          <a:lstStyle/>
          <a:p>
            <a:pPr lvl="0"/>
            <a:r>
              <a:rPr lang="sr-Latn-RS" sz="1700"/>
              <a:t>Posle detaljne analize rezultata istraživanja;</a:t>
            </a:r>
            <a:endParaRPr lang="en-US" sz="1700"/>
          </a:p>
          <a:p>
            <a:pPr lvl="0"/>
            <a:r>
              <a:rPr lang="sr-Latn-RS" sz="1700"/>
              <a:t>Kada imamo vrednu naučnu informaciju;</a:t>
            </a:r>
            <a:endParaRPr lang="en-US" sz="1700"/>
          </a:p>
          <a:p>
            <a:pPr lvl="0"/>
            <a:r>
              <a:rPr lang="sr-Latn-RS" sz="1700"/>
              <a:t>Kada naši rezultati doprinose porastu postojećeg znanja ili prakse.</a:t>
            </a:r>
            <a:endParaRPr lang="en-US" sz="170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1CA7337-02CB-4068-B036-17D33D68C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722" y="3811850"/>
            <a:ext cx="5170677" cy="17580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827584" y="1484313"/>
            <a:ext cx="7630616" cy="648543"/>
          </a:xfrm>
          <a:ln>
            <a:solidFill>
              <a:srgbClr val="00206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sr-Latn-RS" sz="4000" b="1" dirty="0">
                <a:solidFill>
                  <a:srgbClr val="002060"/>
                </a:solidFill>
              </a:rPr>
              <a:t>Klasifikacija naučnih radova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idx="1"/>
          </p:nvPr>
        </p:nvSpPr>
        <p:spPr>
          <a:xfrm>
            <a:off x="827584" y="2286000"/>
            <a:ext cx="7554416" cy="419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r-Latn-RS" sz="2400" dirty="0"/>
              <a:t>Originalni naučni članak</a:t>
            </a:r>
          </a:p>
          <a:p>
            <a:pPr>
              <a:lnSpc>
                <a:spcPct val="80000"/>
              </a:lnSpc>
            </a:pPr>
            <a:r>
              <a:rPr lang="sr-Latn-RS" sz="2400" dirty="0"/>
              <a:t>Pregledni članak </a:t>
            </a:r>
          </a:p>
          <a:p>
            <a:pPr>
              <a:lnSpc>
                <a:spcPct val="80000"/>
              </a:lnSpc>
            </a:pPr>
            <a:r>
              <a:rPr lang="sr-Latn-RS" sz="2400" dirty="0"/>
              <a:t>Pismo uredništvu</a:t>
            </a:r>
          </a:p>
          <a:p>
            <a:pPr>
              <a:lnSpc>
                <a:spcPct val="80000"/>
              </a:lnSpc>
            </a:pPr>
            <a:r>
              <a:rPr lang="sr-Latn-RS" sz="2400" dirty="0"/>
              <a:t>Kratko saopštenje</a:t>
            </a:r>
          </a:p>
          <a:p>
            <a:pPr>
              <a:lnSpc>
                <a:spcPct val="80000"/>
              </a:lnSpc>
            </a:pPr>
            <a:r>
              <a:rPr lang="sr-Latn-RS" sz="2400" dirty="0"/>
              <a:t>Teze (master,doktorske)</a:t>
            </a:r>
          </a:p>
          <a:p>
            <a:pPr>
              <a:lnSpc>
                <a:spcPct val="80000"/>
              </a:lnSpc>
            </a:pPr>
            <a:r>
              <a:rPr lang="sr-Latn-RS" sz="2400" dirty="0"/>
              <a:t>Izlaganje na naučnim skupovima</a:t>
            </a:r>
          </a:p>
          <a:p>
            <a:pPr>
              <a:lnSpc>
                <a:spcPct val="80000"/>
              </a:lnSpc>
            </a:pPr>
            <a:r>
              <a:rPr lang="sr-Latn-RS" sz="2400" dirty="0"/>
              <a:t>Position paper</a:t>
            </a:r>
          </a:p>
          <a:p>
            <a:pPr>
              <a:lnSpc>
                <a:spcPct val="80000"/>
              </a:lnSpc>
            </a:pPr>
            <a:r>
              <a:rPr lang="sr-Latn-RS" sz="2400" dirty="0"/>
              <a:t>Monografija</a:t>
            </a:r>
          </a:p>
          <a:p>
            <a:pPr>
              <a:lnSpc>
                <a:spcPct val="80000"/>
              </a:lnSpc>
            </a:pPr>
            <a:r>
              <a:rPr lang="sr-Latn-RS" sz="2400" dirty="0"/>
              <a:t>Prikaz</a:t>
            </a:r>
            <a:endParaRPr lang="ru-RU" sz="2400" dirty="0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740" y="5691595"/>
            <a:ext cx="404826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5691595"/>
            <a:ext cx="2854052" cy="119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1595"/>
            <a:ext cx="3086100" cy="116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484784"/>
            <a:ext cx="6897960" cy="720080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sr-Latn-RS" sz="3600" dirty="0">
                <a:solidFill>
                  <a:schemeClr val="bg2"/>
                </a:solidFill>
              </a:rPr>
            </a:br>
            <a:r>
              <a:rPr lang="sr-Latn-RS" sz="3600" b="1" dirty="0">
                <a:solidFill>
                  <a:srgbClr val="002060"/>
                </a:solidFill>
              </a:rPr>
              <a:t>Originalni naučni članak</a:t>
            </a:r>
            <a:br>
              <a:rPr lang="sr-Latn-RS" sz="3600" dirty="0">
                <a:solidFill>
                  <a:srgbClr val="002060"/>
                </a:solidFill>
              </a:rPr>
            </a:br>
            <a:endParaRPr lang="sr-Latn-RS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348880"/>
            <a:ext cx="7531224" cy="4191000"/>
          </a:xfrm>
        </p:spPr>
        <p:txBody>
          <a:bodyPr/>
          <a:lstStyle/>
          <a:p>
            <a:r>
              <a:rPr lang="sr-Latn-RS" dirty="0"/>
              <a:t>Originalan n</a:t>
            </a:r>
            <a:r>
              <a:rPr lang="vi-VN" dirty="0"/>
              <a:t>aučni  članak </a:t>
            </a:r>
            <a:r>
              <a:rPr lang="sr-Latn-RS" dirty="0"/>
              <a:t>daje </a:t>
            </a:r>
            <a:r>
              <a:rPr lang="vi-VN" dirty="0"/>
              <a:t>opis originalnih rezultata istraživanja</a:t>
            </a:r>
            <a:r>
              <a:rPr lang="sr-Latn-RS" dirty="0"/>
              <a:t>;</a:t>
            </a:r>
          </a:p>
          <a:p>
            <a:r>
              <a:rPr lang="sr-Latn-RS" dirty="0"/>
              <a:t>Objavljuje se</a:t>
            </a:r>
            <a:r>
              <a:rPr lang="vi-VN" dirty="0"/>
              <a:t> </a:t>
            </a:r>
            <a:r>
              <a:rPr lang="sr-Latn-RS" dirty="0"/>
              <a:t>po</a:t>
            </a:r>
            <a:r>
              <a:rPr lang="vi-VN" dirty="0"/>
              <a:t> pravilu u publikaciji koja je lako dostupna međunarodnoj naučnoj javnosti, a napisan je na način da se istraživanja mogu ponoviti i zaključci proveriti </a:t>
            </a:r>
            <a:r>
              <a:rPr lang="sr-Latn-R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4131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476672"/>
            <a:ext cx="6934200" cy="715963"/>
          </a:xfrm>
          <a:ln>
            <a:solidFill>
              <a:srgbClr val="0070C0"/>
            </a:solidFill>
          </a:ln>
        </p:spPr>
        <p:txBody>
          <a:bodyPr/>
          <a:lstStyle/>
          <a:p>
            <a:r>
              <a:rPr lang="en-US" sz="4000" b="1" dirty="0">
                <a:solidFill>
                  <a:srgbClr val="002060"/>
                </a:solidFill>
              </a:rPr>
              <a:t>Originalni </a:t>
            </a:r>
            <a:r>
              <a:rPr lang="en-US" sz="4000" b="1" dirty="0" err="1">
                <a:solidFill>
                  <a:srgbClr val="002060"/>
                </a:solidFill>
              </a:rPr>
              <a:t>naučni</a:t>
            </a:r>
            <a:r>
              <a:rPr lang="en-US" sz="4000" b="1" dirty="0">
                <a:solidFill>
                  <a:srgbClr val="002060"/>
                </a:solidFill>
              </a:rPr>
              <a:t> rad- </a:t>
            </a:r>
            <a:r>
              <a:rPr lang="en-US" sz="4000" b="1" dirty="0" err="1">
                <a:solidFill>
                  <a:srgbClr val="002060"/>
                </a:solidFill>
              </a:rPr>
              <a:t>primeri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763688" y="1484784"/>
            <a:ext cx="7151712" cy="441277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4D4D4D"/>
                </a:solidFill>
              </a:rPr>
              <a:t>An Aging Workforce: Employment Opportunities and Obstacles</a:t>
            </a:r>
            <a:r>
              <a:rPr lang="sr-Latn-RS" sz="2000" dirty="0">
                <a:solidFill>
                  <a:srgbClr val="4D4D4D"/>
                </a:solidFill>
              </a:rPr>
              <a:t>,Cadmus, </a:t>
            </a:r>
            <a:r>
              <a:rPr lang="en-US" sz="2000" dirty="0">
                <a:solidFill>
                  <a:srgbClr val="4D4D4D"/>
                </a:solidFill>
              </a:rPr>
              <a:t>The World Academy of Art and Science </a:t>
            </a:r>
            <a:r>
              <a:rPr lang="sr-Latn-RS" sz="2000" dirty="0">
                <a:solidFill>
                  <a:srgbClr val="4D4D4D"/>
                </a:solidFill>
              </a:rPr>
              <a:t> , Trieste,2013.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r-Latn-RS" sz="2000" dirty="0">
                <a:solidFill>
                  <a:srgbClr val="4D4D4D"/>
                </a:solidFill>
              </a:rPr>
              <a:t> </a:t>
            </a:r>
            <a:r>
              <a:rPr lang="en-US" sz="2000" dirty="0">
                <a:solidFill>
                  <a:srgbClr val="4D4D4D"/>
                </a:solidFill>
                <a:hlinkClick r:id="rId4"/>
              </a:rPr>
              <a:t>http://cadmusjournal.org/node/312</a:t>
            </a:r>
            <a:endParaRPr lang="sr-Latn-RS" sz="2000" dirty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sr-Latn-RS" sz="2000" dirty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rgbClr val="4D4D4D"/>
                </a:solidFill>
              </a:rPr>
              <a:t>Measuring Professional Competencies</a:t>
            </a:r>
            <a:r>
              <a:rPr lang="sr-Latn-RS" sz="2000" dirty="0">
                <a:solidFill>
                  <a:srgbClr val="4D4D4D"/>
                </a:solidFill>
              </a:rPr>
              <a:t> </a:t>
            </a:r>
            <a:r>
              <a:rPr lang="en-US" sz="2000" dirty="0">
                <a:solidFill>
                  <a:srgbClr val="4D4D4D"/>
                </a:solidFill>
              </a:rPr>
              <a:t>of Virtual Teams: Fuzzy-logic Based Model</a:t>
            </a:r>
            <a:r>
              <a:rPr lang="sr-Latn-RS" sz="2000" dirty="0">
                <a:solidFill>
                  <a:srgbClr val="4D4D4D"/>
                </a:solidFill>
              </a:rPr>
              <a:t>, (Guest Editors Radovic-Markovic, M.),IPSI ,</a:t>
            </a:r>
            <a:r>
              <a:rPr lang="en-US" sz="2000" dirty="0">
                <a:solidFill>
                  <a:srgbClr val="4D4D4D"/>
                </a:solidFill>
              </a:rPr>
              <a:t> Vo</a:t>
            </a:r>
            <a:r>
              <a:rPr lang="sr-Latn-RS" sz="2000" dirty="0">
                <a:solidFill>
                  <a:srgbClr val="4D4D4D"/>
                </a:solidFill>
              </a:rPr>
              <a:t>.</a:t>
            </a:r>
            <a:r>
              <a:rPr lang="en-US" sz="2000" dirty="0">
                <a:solidFill>
                  <a:srgbClr val="4D4D4D"/>
                </a:solidFill>
              </a:rPr>
              <a:t>10 </a:t>
            </a:r>
            <a:r>
              <a:rPr lang="sr-Latn-RS" sz="2000" dirty="0">
                <a:solidFill>
                  <a:srgbClr val="4D4D4D"/>
                </a:solidFill>
              </a:rPr>
              <a:t>,</a:t>
            </a:r>
            <a:r>
              <a:rPr lang="en-US" sz="2000" dirty="0">
                <a:solidFill>
                  <a:srgbClr val="4D4D4D"/>
                </a:solidFill>
              </a:rPr>
              <a:t> N</a:t>
            </a:r>
            <a:r>
              <a:rPr lang="sr-Latn-RS" sz="2000" dirty="0">
                <a:solidFill>
                  <a:srgbClr val="4D4D4D"/>
                </a:solidFill>
              </a:rPr>
              <a:t>o.</a:t>
            </a:r>
            <a:r>
              <a:rPr lang="en-US" sz="2000" dirty="0">
                <a:solidFill>
                  <a:srgbClr val="4D4D4D"/>
                </a:solidFill>
              </a:rPr>
              <a:t> 2</a:t>
            </a:r>
            <a:r>
              <a:rPr lang="sr-Latn-RS" sz="2000" dirty="0">
                <a:solidFill>
                  <a:srgbClr val="4D4D4D"/>
                </a:solidFill>
              </a:rPr>
              <a:t>, July 2014</a:t>
            </a:r>
            <a:r>
              <a:rPr lang="en-US" sz="2000" dirty="0">
                <a:solidFill>
                  <a:srgbClr val="4D4D4D"/>
                </a:solidFill>
              </a:rPr>
              <a:t> </a:t>
            </a:r>
            <a:r>
              <a:rPr lang="sr-Latn-RS" sz="2000" dirty="0">
                <a:solidFill>
                  <a:srgbClr val="4D4D4D"/>
                </a:solidFill>
              </a:rPr>
              <a:t>,Belgrade.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r-Latn-RS" sz="2000" dirty="0">
                <a:solidFill>
                  <a:srgbClr val="4D4D4D"/>
                </a:solidFill>
                <a:hlinkClick r:id="rId5"/>
              </a:rPr>
              <a:t>http://vipsi.org/ipsi/journals/journals/papers/tar/2014july/01.pdf</a:t>
            </a:r>
            <a:endParaRPr lang="sr-Latn-RS" sz="2000" dirty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sr-Latn-RS" sz="2000" dirty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4D4D4D"/>
                </a:solidFill>
              </a:rPr>
              <a:t>Diversification</a:t>
            </a:r>
            <a:r>
              <a:rPr lang="sr-Latn-RS" sz="2000" dirty="0">
                <a:solidFill>
                  <a:srgbClr val="4D4D4D"/>
                </a:solidFill>
              </a:rPr>
              <a:t> </a:t>
            </a:r>
            <a:r>
              <a:rPr lang="en-US" sz="2000" dirty="0">
                <a:solidFill>
                  <a:srgbClr val="4D4D4D"/>
                </a:solidFill>
              </a:rPr>
              <a:t>Opportunities through</a:t>
            </a:r>
            <a:r>
              <a:rPr lang="sr-Latn-RS" sz="2000" dirty="0">
                <a:solidFill>
                  <a:srgbClr val="4D4D4D"/>
                </a:solidFill>
              </a:rPr>
              <a:t> </a:t>
            </a:r>
            <a:r>
              <a:rPr lang="en-US" sz="2000" dirty="0">
                <a:solidFill>
                  <a:srgbClr val="4D4D4D"/>
                </a:solidFill>
              </a:rPr>
              <a:t>Fixed-income Managed</a:t>
            </a:r>
            <a:r>
              <a:rPr lang="sr-Latn-RS" sz="2000" dirty="0">
                <a:solidFill>
                  <a:srgbClr val="4D4D4D"/>
                </a:solidFill>
              </a:rPr>
              <a:t> </a:t>
            </a:r>
            <a:r>
              <a:rPr lang="en-US" sz="2000" dirty="0">
                <a:solidFill>
                  <a:srgbClr val="4D4D4D"/>
                </a:solidFill>
              </a:rPr>
              <a:t>Funds in Eastern</a:t>
            </a:r>
            <a:r>
              <a:rPr lang="sr-Latn-RS" sz="2000" dirty="0">
                <a:solidFill>
                  <a:srgbClr val="4D4D4D"/>
                </a:solidFill>
              </a:rPr>
              <a:t> </a:t>
            </a:r>
            <a:r>
              <a:rPr lang="en-US" sz="2000" dirty="0">
                <a:solidFill>
                  <a:srgbClr val="4D4D4D"/>
                </a:solidFill>
              </a:rPr>
              <a:t>Europe</a:t>
            </a:r>
            <a:r>
              <a:rPr lang="sr-Latn-RS" sz="2000" dirty="0">
                <a:solidFill>
                  <a:srgbClr val="4D4D4D"/>
                </a:solidFill>
              </a:rPr>
              <a:t>,</a:t>
            </a:r>
            <a:r>
              <a:rPr lang="en-US" sz="2000" dirty="0">
                <a:solidFill>
                  <a:srgbClr val="4D4D4D"/>
                </a:solidFill>
              </a:rPr>
              <a:t> Journal of Emerging Market Finance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solidFill>
                  <a:srgbClr val="4D4D4D"/>
                </a:solidFill>
              </a:rPr>
              <a:t>12(1) 1–29</a:t>
            </a:r>
            <a:r>
              <a:rPr lang="sr-Latn-RS" sz="2000" dirty="0">
                <a:solidFill>
                  <a:srgbClr val="4D4D4D"/>
                </a:solidFill>
              </a:rPr>
              <a:t>,2013.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solidFill>
                  <a:srgbClr val="4D4D4D"/>
                </a:solidFill>
                <a:hlinkClick r:id="rId6"/>
              </a:rPr>
              <a:t>http://emf.sagepub.com/content/12/1/1.full.pdf+html</a:t>
            </a:r>
            <a:endParaRPr lang="sr-Latn-RS" sz="2000" dirty="0">
              <a:solidFill>
                <a:srgbClr val="4D4D4D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800" dirty="0">
              <a:solidFill>
                <a:srgbClr val="4D4D4D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17638"/>
            <a:ext cx="8136904" cy="715962"/>
          </a:xfrm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sr-Latn-RS" b="1" dirty="0">
                <a:solidFill>
                  <a:srgbClr val="002060"/>
                </a:solidFill>
              </a:rPr>
              <a:t>Pregledni rad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132856"/>
            <a:ext cx="7618040" cy="4496544"/>
          </a:xfrm>
        </p:spPr>
        <p:txBody>
          <a:bodyPr/>
          <a:lstStyle/>
          <a:p>
            <a:r>
              <a:rPr lang="sr-Latn-RS" sz="2400" dirty="0"/>
              <a:t>Pregledni rad </a:t>
            </a:r>
            <a:r>
              <a:rPr lang="vi-VN" sz="2400" dirty="0"/>
              <a:t>sadrži originalan, detaljan i kritički prikaz istraživačkog problema ili područja u kome je autor ostvario određeni doprinos</a:t>
            </a:r>
            <a:r>
              <a:rPr lang="sr-Latn-RS" sz="2400" dirty="0"/>
              <a:t>.</a:t>
            </a:r>
          </a:p>
          <a:p>
            <a:r>
              <a:rPr lang="sr-Latn-RS" sz="2400" dirty="0"/>
              <a:t>On donosi prikaz rezultata vezanih za odredjenu problematiku.</a:t>
            </a:r>
          </a:p>
          <a:p>
            <a:pPr marL="0" indent="0">
              <a:buNone/>
            </a:pPr>
            <a:r>
              <a:rPr lang="sr-Latn-RS" sz="2400" dirty="0"/>
              <a:t>•   Nema istu strukturu kao originalan naučni rad.</a:t>
            </a:r>
          </a:p>
          <a:p>
            <a:pPr marL="0" indent="0">
              <a:buNone/>
            </a:pPr>
            <a:r>
              <a:rPr lang="sr-Latn-RS" sz="2400" dirty="0"/>
              <a:t>•   Može da ima veliki broj podnaslova</a:t>
            </a:r>
          </a:p>
          <a:p>
            <a:endParaRPr lang="sr-Latn-RS" sz="2400" dirty="0"/>
          </a:p>
        </p:txBody>
      </p:sp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653136"/>
            <a:ext cx="263651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732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sr-Latn-RS" sz="3600" dirty="0">
                <a:solidFill>
                  <a:srgbClr val="002060"/>
                </a:solidFill>
              </a:rPr>
              <a:t>Vrste preglednih radova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276872"/>
            <a:ext cx="7402016" cy="4352528"/>
          </a:xfrm>
        </p:spPr>
        <p:txBody>
          <a:bodyPr/>
          <a:lstStyle/>
          <a:p>
            <a:r>
              <a:rPr lang="sr-Latn-RS" dirty="0"/>
              <a:t>Pravi pregledni rad – Pregled literature (Review of the literature);</a:t>
            </a:r>
          </a:p>
          <a:p>
            <a:r>
              <a:rPr lang="sr-Latn-RS" dirty="0"/>
              <a:t>Stanje područja ili oblasti –pruža nova shvatanja u oblastima koje brzo napreduju, najnovija literatura;</a:t>
            </a:r>
          </a:p>
          <a:p>
            <a:r>
              <a:rPr lang="sr-Latn-RS" dirty="0"/>
              <a:t>Nastavak nekog sličnog preglednog rada.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171235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474024" cy="864840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Pravi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pregledni</a:t>
            </a:r>
            <a:r>
              <a:rPr lang="sr-Latn-R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</a:rPr>
              <a:t> rad (Review article </a:t>
            </a:r>
            <a:r>
              <a:rPr lang="en-US" sz="3200" b="1" dirty="0" err="1">
                <a:solidFill>
                  <a:srgbClr val="002060"/>
                </a:solidFill>
              </a:rPr>
              <a:t>ili</a:t>
            </a:r>
            <a:r>
              <a:rPr lang="en-US" sz="3200" b="1" dirty="0">
                <a:solidFill>
                  <a:srgbClr val="002060"/>
                </a:solidFill>
              </a:rPr>
              <a:t> Review of the literature)</a:t>
            </a:r>
            <a:endParaRPr lang="sr-Latn-RS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276872"/>
            <a:ext cx="7546032" cy="4352528"/>
          </a:xfrm>
        </p:spPr>
        <p:txBody>
          <a:bodyPr/>
          <a:lstStyle/>
          <a:p>
            <a:r>
              <a:rPr lang="sr-Latn-RS" dirty="0"/>
              <a:t>Rad u okviru kojeg se vrši analiza i diskusija o već objavljenim naučnim rezultatima.</a:t>
            </a:r>
          </a:p>
          <a:p>
            <a:r>
              <a:rPr lang="sr-Latn-RS" dirty="0"/>
              <a:t>Ne mora da bude samo pregled literature o nekoj temi i problemu.</a:t>
            </a:r>
          </a:p>
          <a:p>
            <a:r>
              <a:rPr lang="sr-Latn-RS" dirty="0"/>
              <a:t>U ovakve članke autor može unositi i sopstvene neobjavljene rezultate.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661200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1242</Words>
  <Application>Microsoft Office PowerPoint</Application>
  <PresentationFormat>On-screen Show (4:3)</PresentationFormat>
  <Paragraphs>143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 tema</vt:lpstr>
      <vt:lpstr>     POJAM NAUČNOG RADA I VRSTE NAUČNIH RADOVA </vt:lpstr>
      <vt:lpstr>   </vt:lpstr>
      <vt:lpstr> Kada započeti pisanje naučnog rada? </vt:lpstr>
      <vt:lpstr>Klasifikacija naučnih radova</vt:lpstr>
      <vt:lpstr> Originalni naučni članak </vt:lpstr>
      <vt:lpstr>Originalni naučni rad- primeri</vt:lpstr>
      <vt:lpstr>Pregledni rad </vt:lpstr>
      <vt:lpstr>Vrste preglednih radova</vt:lpstr>
      <vt:lpstr>Pravi pregledni  rad (Review article ili Review of the literature)</vt:lpstr>
      <vt:lpstr>Struktura-nije klasična, dosta podnaslova u zavisnosti od tematike</vt:lpstr>
      <vt:lpstr>Pregledni rad-Primer</vt:lpstr>
      <vt:lpstr> Kratko saopštenje  </vt:lpstr>
      <vt:lpstr>Kratko saopštenje-primeri</vt:lpstr>
      <vt:lpstr>Pisma uredništvu (Letters to Editor)</vt:lpstr>
      <vt:lpstr>Pisma uredništvu (Letters to Editor)-primer</vt:lpstr>
      <vt:lpstr>Monografija</vt:lpstr>
      <vt:lpstr>Doktorska disertacija </vt:lpstr>
      <vt:lpstr>Saopštenja sa naučnih skupova</vt:lpstr>
      <vt:lpstr>Pozicioni članak</vt:lpstr>
      <vt:lpstr>Pozicioni članak</vt:lpstr>
      <vt:lpstr>Zbornik radova</vt:lpstr>
      <vt:lpstr>Prikaz </vt:lpstr>
      <vt:lpstr>Prikaz knjige-primer</vt:lpstr>
      <vt:lpstr>Zaključak</vt:lpstr>
      <vt:lpstr>Preporučena literatura</vt:lpstr>
      <vt:lpstr>Preporučena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POJAM I VRSTE NAUČNIH RADOVA</dc:title>
  <dc:creator>Korisnik</dc:creator>
  <cp:lastModifiedBy>Mirjana Radovic</cp:lastModifiedBy>
  <cp:revision>12</cp:revision>
  <dcterms:created xsi:type="dcterms:W3CDTF">2019-02-06T11:50:57Z</dcterms:created>
  <dcterms:modified xsi:type="dcterms:W3CDTF">2022-11-11T22:54:23Z</dcterms:modified>
</cp:coreProperties>
</file>