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75" r:id="rId3"/>
    <p:sldId id="276" r:id="rId4"/>
    <p:sldId id="277" r:id="rId5"/>
    <p:sldId id="278" r:id="rId6"/>
    <p:sldId id="270" r:id="rId7"/>
    <p:sldId id="279" r:id="rId8"/>
    <p:sldId id="271" r:id="rId9"/>
    <p:sldId id="272" r:id="rId10"/>
    <p:sldId id="273" r:id="rId11"/>
    <p:sldId id="274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5143500" type="screen16x9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00"/>
    <a:srgbClr val="FD6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0868" autoAdjust="0"/>
  </p:normalViewPr>
  <p:slideViewPr>
    <p:cSldViewPr>
      <p:cViewPr varScale="1">
        <p:scale>
          <a:sx n="103" d="100"/>
          <a:sy n="103" d="100"/>
        </p:scale>
        <p:origin x="163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38BF-F4F6-4D85-B25D-FC30C74A8B6D}" type="datetimeFigureOut">
              <a:rPr lang="sr-Latn-CS" smtClean="0"/>
              <a:pPr/>
              <a:t>26.11.2020.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25958-5074-4A0D-98A3-F83CFC93361D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08688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9352-EEB8-43EB-9602-89219E0277AF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3A75-D1DF-44F3-8C23-C3B93C6FA38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8B47-744C-40A0-A1B3-A660D0EF1F8F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072F-8B32-4EB1-8E43-33E8BF1CE562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D39A-0F19-42BE-A7FE-0A1858E40EB2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D27A-B111-481C-A3D3-C733B29E43FB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FC6F5-3247-4635-B8B7-7DB1CBA54FD7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AA15E-8F3F-4CB2-A0CA-DF65F2AA47A6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CEAB-74F0-44AD-BE4F-A3580814E0D7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E356-87F7-4224-95CB-7F6789FEC718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6F27-165E-4AA3-ADD9-F3EB440CA9E9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5FF7-58F2-414C-BFF0-3A5177B69AB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3CF0-E664-4D7A-8A96-423C219FA731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F8EAF-71A2-4312-ABF1-5B7401604D41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75527-17AE-4624-AA07-E60EDE2DBD63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437C-9D39-4795-8F69-E7D94F06B99F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970F-43DE-4AD4-8A13-64F90B1AC4DF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FF3E-6640-4283-BB6B-DFB4EDC7A1A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0FCC-E458-485D-AE53-7BEED75B01B8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17B-096E-4779-A904-566BA48FE789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Latn-C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F936-4E58-4CD0-AF4F-A22F70AA633A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29FF-A1FB-4941-80E1-DD70EB5B6FB5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61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58DCED-D494-4A15-A98C-DCD7236BBE8B}" type="datetimeFigureOut">
              <a:rPr lang="sr-Latn-CS"/>
              <a:pPr>
                <a:defRPr/>
              </a:pPr>
              <a:t>26.11.2020.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AACB9-FFBE-4E89-93BD-881A1529F863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8">
            <a:extLst>
              <a:ext uri="{FF2B5EF4-FFF2-40B4-BE49-F238E27FC236}">
                <a16:creationId xmlns:a16="http://schemas.microsoft.com/office/drawing/2014/main" id="{CD504B3E-2155-480C-A1E5-DBFD02C55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273843"/>
            <a:ext cx="8375585" cy="1566988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7B2B8-09C6-4865-BF25-D64330EFD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670" y="440116"/>
            <a:ext cx="2654046" cy="1234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fontAlgn="base">
              <a:lnSpc>
                <a:spcPct val="90000"/>
              </a:lnSpc>
              <a:spcAft>
                <a:spcPct val="0"/>
              </a:spcAft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12700">
                  <a:solidFill>
                    <a:srgbClr val="00C4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HUMANISTIČKE STUDIJE</a:t>
            </a:r>
            <a:br>
              <a:rPr kumimoji="0" lang="en-US" sz="2000" b="1" i="0" u="none" strike="noStrike" kern="1200" cap="none" spc="0" normalizeH="0" baseline="0" noProof="0" dirty="0">
                <a:ln w="12700">
                  <a:solidFill>
                    <a:srgbClr val="00C4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793304"/>
            <a:ext cx="96012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82656" y="1050479"/>
            <a:ext cx="109728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C3480-8C3F-48F3-B956-0FDCA7250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1930" y="440116"/>
            <a:ext cx="4505706" cy="12344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 b="1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en-US" sz="1400" b="1" i="0" u="none" strike="noStrike" cap="none" spc="0" normalizeH="0" baseline="0" noProof="0">
              <a:ln w="12700">
                <a:solidFill>
                  <a:srgbClr val="00C400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  <a:p>
            <a:pPr indent="-2286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B25AC-8D47-455B-896A-C7D3C0656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59" r="10195"/>
          <a:stretch/>
        </p:blipFill>
        <p:spPr>
          <a:xfrm>
            <a:off x="367807" y="2050542"/>
            <a:ext cx="4048535" cy="2612898"/>
          </a:xfrm>
          <a:prstGeom prst="rect">
            <a:avLst/>
          </a:prstGeom>
        </p:spPr>
      </p:pic>
      <p:pic>
        <p:nvPicPr>
          <p:cNvPr id="5" name="Picture 4" descr="UDG logo">
            <a:extLst>
              <a:ext uri="{FF2B5EF4-FFF2-40B4-BE49-F238E27FC236}">
                <a16:creationId xmlns:a16="http://schemas.microsoft.com/office/drawing/2014/main" id="{F6C4F5A5-4BD3-4948-A13F-1F847478F6EF}"/>
              </a:ext>
            </a:extLst>
          </p:cNvPr>
          <p:cNvPicPr/>
          <p:nvPr/>
        </p:nvPicPr>
        <p:blipFill rotWithShape="1">
          <a:blip r:embed="rId3" cstate="print"/>
          <a:srcRect t="9639" r="-1" b="13283"/>
          <a:stretch/>
        </p:blipFill>
        <p:spPr bwMode="auto">
          <a:xfrm>
            <a:off x="4648200" y="2422845"/>
            <a:ext cx="4109743" cy="2240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290E6D-5C9A-4484-95A5-DD755AEFFE67}"/>
              </a:ext>
            </a:extLst>
          </p:cNvPr>
          <p:cNvSpPr txBox="1"/>
          <p:nvPr/>
        </p:nvSpPr>
        <p:spPr>
          <a:xfrm>
            <a:off x="4495800" y="361954"/>
            <a:ext cx="4216139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Izvori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pretraživanje</a:t>
            </a:r>
            <a:r>
              <a:rPr lang="en-US" sz="2800" dirty="0"/>
              <a:t> literature</a:t>
            </a:r>
          </a:p>
          <a:p>
            <a:pPr>
              <a:spcAft>
                <a:spcPts val="600"/>
              </a:spcAft>
            </a:pPr>
            <a:r>
              <a:rPr lang="en-US" sz="1400" dirty="0" err="1"/>
              <a:t>Metodologija</a:t>
            </a:r>
            <a:r>
              <a:rPr lang="en-US" sz="1400" dirty="0"/>
              <a:t> </a:t>
            </a:r>
            <a:r>
              <a:rPr lang="en-US" sz="1400" dirty="0" err="1"/>
              <a:t>naučnih</a:t>
            </a:r>
            <a:r>
              <a:rPr lang="en-US" sz="1400" dirty="0"/>
              <a:t> istraživanja u </a:t>
            </a:r>
            <a:r>
              <a:rPr lang="en-US" sz="1400" dirty="0" err="1"/>
              <a:t>političkim</a:t>
            </a:r>
            <a:r>
              <a:rPr lang="en-US" sz="1400" dirty="0"/>
              <a:t> I </a:t>
            </a:r>
            <a:r>
              <a:rPr lang="en-US" sz="1400" dirty="0" err="1"/>
              <a:t>društvenim</a:t>
            </a:r>
            <a:r>
              <a:rPr lang="en-US" sz="1400" dirty="0"/>
              <a:t> </a:t>
            </a:r>
            <a:r>
              <a:rPr lang="en-US" sz="1400" dirty="0" err="1"/>
              <a:t>naukama</a:t>
            </a:r>
            <a:endParaRPr lang="en-US" sz="1400" dirty="0"/>
          </a:p>
          <a:p>
            <a:pPr>
              <a:spcAft>
                <a:spcPts val="600"/>
              </a:spcAft>
            </a:pPr>
            <a:endParaRPr lang="en-US" sz="2800" dirty="0"/>
          </a:p>
          <a:p>
            <a:pPr>
              <a:spcAft>
                <a:spcPts val="600"/>
              </a:spcAft>
            </a:pPr>
            <a:r>
              <a:rPr lang="en-US" dirty="0" err="1">
                <a:solidFill>
                  <a:srgbClr val="00C400"/>
                </a:solidFill>
              </a:rPr>
              <a:t>Prof.Dr</a:t>
            </a:r>
            <a:r>
              <a:rPr lang="en-US" dirty="0">
                <a:solidFill>
                  <a:srgbClr val="00C400"/>
                </a:solidFill>
              </a:rPr>
              <a:t> Mirjana Radović-Marković</a:t>
            </a:r>
          </a:p>
        </p:txBody>
      </p:sp>
      <p:pic>
        <p:nvPicPr>
          <p:cNvPr id="47" name="Picture 46" descr="UDG logo">
            <a:extLst>
              <a:ext uri="{FF2B5EF4-FFF2-40B4-BE49-F238E27FC236}">
                <a16:creationId xmlns:a16="http://schemas.microsoft.com/office/drawing/2014/main" id="{8E8E1124-1413-4AA2-88B7-D03F31A99314}"/>
              </a:ext>
            </a:extLst>
          </p:cNvPr>
          <p:cNvPicPr/>
          <p:nvPr/>
        </p:nvPicPr>
        <p:blipFill rotWithShape="1">
          <a:blip r:embed="rId3" cstate="print"/>
          <a:srcRect t="9639" r="-1" b="13283"/>
          <a:stretch/>
        </p:blipFill>
        <p:spPr bwMode="auto">
          <a:xfrm>
            <a:off x="4653776" y="2422845"/>
            <a:ext cx="4109743" cy="22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1">
            <a:extLst>
              <a:ext uri="{FF2B5EF4-FFF2-40B4-BE49-F238E27FC236}">
                <a16:creationId xmlns:a16="http://schemas.microsoft.com/office/drawing/2014/main" id="{43A31D32-8FDC-4460-8FFC-3D1953DFF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52798B-A0B0-48E2-8E17-A4DB6F9CE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8655"/>
            <a:ext cx="541782" cy="3803332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B3B55C-2D5B-4EA9-BA78-4D8BDF7B0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" y="57150"/>
            <a:ext cx="4099559" cy="2825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C6516B-C761-4CED-89A8-C26394F84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0" y="2882389"/>
            <a:ext cx="3863140" cy="139817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F7E1D97-432A-47D5-AE33-17BB811BB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0808" y="668655"/>
            <a:ext cx="4573192" cy="3803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DC776-FB90-4FB8-8934-E6138EE73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457" y="1024890"/>
            <a:ext cx="3870748" cy="26993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 dirty="0" err="1"/>
              <a:t>Baze</a:t>
            </a:r>
            <a:r>
              <a:rPr lang="en-US" sz="4600" dirty="0"/>
              <a:t> </a:t>
            </a:r>
            <a:r>
              <a:rPr lang="en-US" sz="4600" dirty="0" err="1"/>
              <a:t>podataka</a:t>
            </a:r>
            <a:r>
              <a:rPr lang="en-US" sz="4600" dirty="0"/>
              <a:t> </a:t>
            </a:r>
            <a:r>
              <a:rPr lang="en-US" sz="4600" dirty="0" err="1"/>
              <a:t>časopisa</a:t>
            </a:r>
            <a:r>
              <a:rPr lang="en-US" sz="4600" dirty="0"/>
              <a:t> (</a:t>
            </a:r>
            <a:r>
              <a:rPr lang="en-US" sz="4600" dirty="0" err="1"/>
              <a:t>nastavak</a:t>
            </a:r>
            <a:r>
              <a:rPr lang="en-US" sz="4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185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892D-A058-4FA2-B05E-FF0A5D0F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err="1"/>
              <a:t>Postupak</a:t>
            </a:r>
            <a:r>
              <a:rPr lang="en-US" sz="3100" dirty="0"/>
              <a:t> </a:t>
            </a:r>
            <a:r>
              <a:rPr lang="en-US" sz="3100" dirty="0" err="1"/>
              <a:t>pisanja</a:t>
            </a:r>
            <a:r>
              <a:rPr lang="en-US" sz="3100" dirty="0"/>
              <a:t> </a:t>
            </a:r>
            <a:r>
              <a:rPr lang="en-US" sz="3100" dirty="0" err="1"/>
              <a:t>pregleda</a:t>
            </a:r>
            <a:r>
              <a:rPr lang="en-US" sz="3100" dirty="0"/>
              <a:t>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BAB04-07A3-4195-AE67-5D86A6AC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>
            <a:normAutofit/>
          </a:bodyPr>
          <a:lstStyle/>
          <a:p>
            <a:r>
              <a:rPr lang="en-US" sz="2000" dirty="0" err="1"/>
              <a:t>Počnite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najnovijim</a:t>
            </a:r>
            <a:r>
              <a:rPr lang="en-US" sz="2000" dirty="0"/>
              <a:t> istraživanja o </a:t>
            </a:r>
            <a:r>
              <a:rPr lang="en-US" sz="2000" dirty="0" err="1"/>
              <a:t>datoj</a:t>
            </a:r>
            <a:r>
              <a:rPr lang="en-US" sz="2000" dirty="0"/>
              <a:t> </a:t>
            </a:r>
            <a:r>
              <a:rPr lang="en-US" sz="2000" dirty="0" err="1"/>
              <a:t>temi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Identifikujte</a:t>
            </a:r>
            <a:r>
              <a:rPr lang="en-US" sz="2000" dirty="0"/>
              <a:t> koji se </a:t>
            </a:r>
            <a:r>
              <a:rPr lang="en-US" sz="2000" dirty="0" err="1"/>
              <a:t>autori</a:t>
            </a:r>
            <a:r>
              <a:rPr lang="en-US" sz="2000" dirty="0"/>
              <a:t> </a:t>
            </a:r>
            <a:r>
              <a:rPr lang="en-US" sz="2000" dirty="0" err="1"/>
              <a:t>pojavljuju</a:t>
            </a:r>
            <a:r>
              <a:rPr lang="en-US" sz="2000" dirty="0"/>
              <a:t> u </a:t>
            </a:r>
            <a:r>
              <a:rPr lang="en-US" sz="2000" dirty="0" err="1"/>
              <a:t>tekstovima</a:t>
            </a:r>
            <a:endParaRPr lang="en-US" sz="2000" dirty="0"/>
          </a:p>
          <a:p>
            <a:r>
              <a:rPr lang="en-US" sz="2000" dirty="0" err="1"/>
              <a:t>Utvrdite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autore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literaturu</a:t>
            </a:r>
            <a:r>
              <a:rPr lang="en-US" sz="2000" dirty="0"/>
              <a:t> </a:t>
            </a:r>
            <a:r>
              <a:rPr lang="en-US" sz="2000" dirty="0" err="1"/>
              <a:t>istraživači</a:t>
            </a:r>
            <a:r>
              <a:rPr lang="en-US" sz="2000" dirty="0"/>
              <a:t> navode</a:t>
            </a:r>
          </a:p>
          <a:p>
            <a:r>
              <a:rPr lang="en-US" sz="2000" dirty="0" err="1"/>
              <a:t>Identifikujte</a:t>
            </a:r>
            <a:r>
              <a:rPr lang="en-US" sz="2000" dirty="0"/>
              <a:t> </a:t>
            </a:r>
            <a:r>
              <a:rPr lang="en-US" sz="2000" dirty="0" err="1"/>
              <a:t>osnovnu</a:t>
            </a:r>
            <a:r>
              <a:rPr lang="en-US" sz="2000" dirty="0"/>
              <a:t> </a:t>
            </a:r>
            <a:r>
              <a:rPr lang="en-US" sz="2000" dirty="0" err="1"/>
              <a:t>literaturu</a:t>
            </a:r>
            <a:r>
              <a:rPr lang="en-US" sz="2000" dirty="0"/>
              <a:t> u </a:t>
            </a:r>
            <a:r>
              <a:rPr lang="en-US" sz="2000" dirty="0" err="1"/>
              <a:t>datoj</a:t>
            </a:r>
            <a:r>
              <a:rPr lang="en-US" sz="2000" dirty="0"/>
              <a:t> </a:t>
            </a:r>
            <a:r>
              <a:rPr lang="en-US" sz="2000" dirty="0" err="1"/>
              <a:t>oblasti</a:t>
            </a:r>
            <a:r>
              <a:rPr lang="en-US" sz="2000" dirty="0"/>
              <a:t> - “</a:t>
            </a:r>
            <a:r>
              <a:rPr lang="en-US" sz="2000" dirty="0" err="1"/>
              <a:t>klasike</a:t>
            </a:r>
            <a:r>
              <a:rPr lang="en-US" sz="2000" dirty="0"/>
              <a:t>”</a:t>
            </a:r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B42C3-B3C3-46C0-85E4-F5BE52204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1" r="-1" b="-1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FDA0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8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590F3-D26B-4C86-95F0-CD726F321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290197"/>
            <a:ext cx="7549592" cy="973836"/>
          </a:xfrm>
        </p:spPr>
        <p:txBody>
          <a:bodyPr anchor="b">
            <a:normAutofit/>
          </a:bodyPr>
          <a:lstStyle/>
          <a:p>
            <a:r>
              <a:rPr lang="en-US" sz="3600"/>
              <a:t>Kontrolna pitanja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FFADD-E011-4DBA-804C-0D4617CD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12" y="1652309"/>
            <a:ext cx="4236857" cy="302691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 err="1"/>
              <a:t>Napravite</a:t>
            </a:r>
            <a:r>
              <a:rPr lang="en-US" sz="1400" dirty="0"/>
              <a:t> </a:t>
            </a:r>
            <a:r>
              <a:rPr lang="en-US" sz="1400" dirty="0" err="1"/>
              <a:t>preliminarnu</a:t>
            </a:r>
            <a:r>
              <a:rPr lang="en-US" sz="1400" dirty="0"/>
              <a:t> </a:t>
            </a:r>
            <a:r>
              <a:rPr lang="en-US" sz="1400" dirty="0" err="1"/>
              <a:t>kontrolnu</a:t>
            </a:r>
            <a:r>
              <a:rPr lang="en-US" sz="1400" dirty="0"/>
              <a:t> </a:t>
            </a:r>
            <a:r>
              <a:rPr lang="en-US" sz="1400" dirty="0" err="1"/>
              <a:t>listu</a:t>
            </a:r>
            <a:r>
              <a:rPr lang="en-US" sz="1400" dirty="0"/>
              <a:t> , </a:t>
            </a:r>
            <a:r>
              <a:rPr lang="en-US" sz="1400" dirty="0" err="1"/>
              <a:t>gde</a:t>
            </a:r>
            <a:r>
              <a:rPr lang="en-US" sz="1400" dirty="0"/>
              <a:t> </a:t>
            </a:r>
            <a:r>
              <a:rPr lang="en-US" sz="1400" dirty="0" err="1"/>
              <a:t>ćete</a:t>
            </a:r>
            <a:r>
              <a:rPr lang="en-US" sz="1400" dirty="0"/>
              <a:t> </a:t>
            </a:r>
            <a:r>
              <a:rPr lang="en-US" sz="1400" dirty="0" err="1"/>
              <a:t>uvrstiti</a:t>
            </a:r>
            <a:r>
              <a:rPr lang="en-US" sz="1400" dirty="0"/>
              <a:t> </a:t>
            </a:r>
            <a:r>
              <a:rPr lang="en-US" sz="1400" dirty="0" err="1"/>
              <a:t>sledeća</a:t>
            </a:r>
            <a:r>
              <a:rPr lang="en-US" sz="1400" dirty="0"/>
              <a:t> </a:t>
            </a:r>
            <a:r>
              <a:rPr lang="en-US" sz="1400" dirty="0" err="1"/>
              <a:t>pitanja</a:t>
            </a:r>
            <a:r>
              <a:rPr lang="en-US" sz="14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 Da li </a:t>
            </a:r>
            <a:r>
              <a:rPr lang="en-US" sz="1400" dirty="0" err="1"/>
              <a:t>sam</a:t>
            </a:r>
            <a:r>
              <a:rPr lang="en-US" sz="1400" dirty="0"/>
              <a:t> </a:t>
            </a:r>
            <a:r>
              <a:rPr lang="en-US" sz="1400" dirty="0" err="1"/>
              <a:t>formulisao</a:t>
            </a:r>
            <a:r>
              <a:rPr lang="en-US" sz="1400" dirty="0"/>
              <a:t> </a:t>
            </a:r>
            <a:r>
              <a:rPr lang="en-US" sz="1400" dirty="0" err="1"/>
              <a:t>temu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dobro </a:t>
            </a:r>
            <a:r>
              <a:rPr lang="en-US" sz="1400" dirty="0" err="1"/>
              <a:t>definisao</a:t>
            </a:r>
            <a:r>
              <a:rPr lang="en-US" sz="1400" dirty="0"/>
              <a:t> </a:t>
            </a:r>
            <a:r>
              <a:rPr lang="en-US" sz="1400" dirty="0" err="1"/>
              <a:t>istraživačka</a:t>
            </a:r>
            <a:r>
              <a:rPr lang="en-US" sz="1400" dirty="0"/>
              <a:t> </a:t>
            </a:r>
            <a:r>
              <a:rPr lang="en-US" sz="1400" dirty="0" err="1"/>
              <a:t>pitanja</a:t>
            </a:r>
            <a:r>
              <a:rPr lang="en-US" sz="1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Da </a:t>
            </a:r>
            <a:r>
              <a:rPr lang="en-US" sz="1400" dirty="0" err="1"/>
              <a:t>sam</a:t>
            </a:r>
            <a:r>
              <a:rPr lang="en-US" sz="1400" dirty="0"/>
              <a:t> </a:t>
            </a:r>
            <a:r>
              <a:rPr lang="en-US" sz="1400" dirty="0" err="1"/>
              <a:t>proveo</a:t>
            </a:r>
            <a:r>
              <a:rPr lang="en-US" sz="1400" dirty="0"/>
              <a:t> </a:t>
            </a:r>
            <a:r>
              <a:rPr lang="en-US" sz="1400" dirty="0" err="1"/>
              <a:t>neke</a:t>
            </a:r>
            <a:r>
              <a:rPr lang="en-US" sz="1400" dirty="0"/>
              <a:t> </a:t>
            </a:r>
            <a:r>
              <a:rPr lang="en-US" sz="1400" dirty="0" err="1"/>
              <a:t>ranije</a:t>
            </a:r>
            <a:r>
              <a:rPr lang="en-US" sz="1400" dirty="0"/>
              <a:t> </a:t>
            </a:r>
            <a:r>
              <a:rPr lang="en-US" sz="1400" dirty="0" err="1"/>
              <a:t>pretrage</a:t>
            </a:r>
            <a:r>
              <a:rPr lang="en-US" sz="1400" dirty="0"/>
              <a:t> da mi </a:t>
            </a:r>
            <a:r>
              <a:rPr lang="en-US" sz="1400" dirty="0" err="1"/>
              <a:t>pomogne</a:t>
            </a:r>
            <a:r>
              <a:rPr lang="en-US" sz="1400" dirty="0"/>
              <a:t> da </a:t>
            </a:r>
            <a:r>
              <a:rPr lang="en-US" sz="1400" dirty="0" err="1"/>
              <a:t>suzim</a:t>
            </a:r>
            <a:r>
              <a:rPr lang="en-US" sz="1400" dirty="0"/>
              <a:t> </a:t>
            </a:r>
            <a:r>
              <a:rPr lang="en-US" sz="1400" dirty="0" err="1"/>
              <a:t>svoju</a:t>
            </a:r>
            <a:r>
              <a:rPr lang="en-US" sz="1400" dirty="0"/>
              <a:t> </a:t>
            </a:r>
            <a:r>
              <a:rPr lang="en-US" sz="1400" dirty="0" err="1"/>
              <a:t>temu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izoštrim</a:t>
            </a:r>
            <a:r>
              <a:rPr lang="en-US" sz="1400" dirty="0"/>
              <a:t> </a:t>
            </a:r>
            <a:r>
              <a:rPr lang="en-US" sz="1400" dirty="0" err="1"/>
              <a:t>svoja</a:t>
            </a:r>
            <a:r>
              <a:rPr lang="en-US" sz="1400" dirty="0"/>
              <a:t> </a:t>
            </a:r>
            <a:r>
              <a:rPr lang="en-US" sz="1400" dirty="0" err="1"/>
              <a:t>pitanja</a:t>
            </a:r>
            <a:r>
              <a:rPr lang="en-US" sz="1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Da li </a:t>
            </a:r>
            <a:r>
              <a:rPr lang="en-US" sz="1400" dirty="0" err="1"/>
              <a:t>sam</a:t>
            </a:r>
            <a:r>
              <a:rPr lang="en-US" sz="1400" dirty="0"/>
              <a:t> se </a:t>
            </a:r>
            <a:r>
              <a:rPr lang="en-US" sz="1400" dirty="0" err="1"/>
              <a:t>upoznao</a:t>
            </a:r>
            <a:r>
              <a:rPr lang="en-US" sz="1400" dirty="0"/>
              <a:t> </a:t>
            </a:r>
            <a:r>
              <a:rPr lang="en-US" sz="1400" dirty="0" err="1"/>
              <a:t>sa</a:t>
            </a:r>
            <a:r>
              <a:rPr lang="en-US" sz="1400" dirty="0"/>
              <a:t> </a:t>
            </a:r>
            <a:r>
              <a:rPr lang="en-US" sz="1400" dirty="0" err="1"/>
              <a:t>najvažnijim</a:t>
            </a:r>
            <a:r>
              <a:rPr lang="en-US" sz="1400" dirty="0"/>
              <a:t> </a:t>
            </a:r>
            <a:r>
              <a:rPr lang="en-US" sz="1400" dirty="0" err="1"/>
              <a:t>istraživanjima</a:t>
            </a:r>
            <a:r>
              <a:rPr lang="en-US" sz="1400" dirty="0"/>
              <a:t> u </a:t>
            </a:r>
            <a:r>
              <a:rPr lang="en-US" sz="1400" dirty="0" err="1"/>
              <a:t>toj</a:t>
            </a:r>
            <a:r>
              <a:rPr lang="en-US" sz="1400" dirty="0"/>
              <a:t> </a:t>
            </a:r>
            <a:r>
              <a:rPr lang="en-US" sz="1400" dirty="0" err="1"/>
              <a:t>oblasti</a:t>
            </a:r>
            <a:r>
              <a:rPr lang="en-US" sz="1400" dirty="0"/>
              <a:t>?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Koje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prednosti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slabosti</a:t>
            </a:r>
            <a:r>
              <a:rPr lang="en-US" sz="1400" dirty="0"/>
              <a:t> istraživanja u </a:t>
            </a:r>
            <a:r>
              <a:rPr lang="en-US" sz="1400" dirty="0" err="1"/>
              <a:t>izabranom</a:t>
            </a:r>
            <a:r>
              <a:rPr lang="en-US" sz="1400" dirty="0"/>
              <a:t> </a:t>
            </a:r>
            <a:r>
              <a:rPr lang="en-US" sz="1400" dirty="0" err="1"/>
              <a:t>izvoru</a:t>
            </a:r>
            <a:r>
              <a:rPr lang="en-US" sz="1400" dirty="0"/>
              <a:t>? </a:t>
            </a:r>
          </a:p>
          <a:p>
            <a:pPr>
              <a:lnSpc>
                <a:spcPct val="90000"/>
              </a:lnSpc>
            </a:pPr>
            <a:r>
              <a:rPr lang="en-US" sz="1400" dirty="0" err="1"/>
              <a:t>Postoje</a:t>
            </a:r>
            <a:r>
              <a:rPr lang="en-US" sz="1400" dirty="0"/>
              <a:t> li </a:t>
            </a:r>
            <a:r>
              <a:rPr lang="en-US" sz="1400" dirty="0" err="1"/>
              <a:t>pristrasnosti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mane?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Koliko je </a:t>
            </a:r>
            <a:r>
              <a:rPr lang="en-US" sz="1400" dirty="0" err="1"/>
              <a:t>ovaj</a:t>
            </a:r>
            <a:r>
              <a:rPr lang="en-US" sz="1400" dirty="0"/>
              <a:t> </a:t>
            </a:r>
            <a:r>
              <a:rPr lang="en-US" sz="1400" dirty="0" err="1"/>
              <a:t>izvor</a:t>
            </a:r>
            <a:r>
              <a:rPr lang="en-US" sz="1400" dirty="0"/>
              <a:t> </a:t>
            </a:r>
            <a:r>
              <a:rPr lang="en-US" sz="1400" dirty="0" err="1"/>
              <a:t>važan</a:t>
            </a:r>
            <a:r>
              <a:rPr lang="en-US" sz="1400" dirty="0"/>
              <a:t> za </a:t>
            </a:r>
            <a:r>
              <a:rPr lang="en-US" sz="1400" dirty="0" err="1"/>
              <a:t>moja</a:t>
            </a:r>
            <a:r>
              <a:rPr lang="en-US" sz="1400" dirty="0"/>
              <a:t> istraživanja?</a:t>
            </a: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2C909B-7D62-4C53-9509-28042D107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63"/>
          <a:stretch/>
        </p:blipFill>
        <p:spPr>
          <a:xfrm>
            <a:off x="4433649" y="1863191"/>
            <a:ext cx="3862707" cy="27856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8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12C26-BC73-4B39-B37D-2FC7C4EE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267895"/>
            <a:ext cx="7549592" cy="97383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PRISTUPANJE PISANJU PREGLEDA LITERATURE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F59C1-9252-40F3-9972-C4CAC631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1949631"/>
            <a:ext cx="3398174" cy="272958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Kod pisanja pregleda literature, mogu se koristiti različiti pristupi, kao što su:</a:t>
            </a:r>
          </a:p>
          <a:p>
            <a:pPr>
              <a:lnSpc>
                <a:spcPct val="90000"/>
              </a:lnSpc>
            </a:pPr>
            <a:r>
              <a:rPr lang="en-US" sz="1500"/>
              <a:t> Razmatrati studije koje se slažu jedna sa drugom u metodološkom ili nekom drugom smilsu</a:t>
            </a:r>
          </a:p>
          <a:p>
            <a:pPr>
              <a:lnSpc>
                <a:spcPct val="90000"/>
              </a:lnSpc>
            </a:pPr>
            <a:r>
              <a:rPr lang="en-US" sz="1500"/>
              <a:t>Uzeti u obzir studije koje se međusobno ne slažu</a:t>
            </a:r>
          </a:p>
          <a:p>
            <a:pPr>
              <a:lnSpc>
                <a:spcPct val="90000"/>
              </a:lnSpc>
            </a:pPr>
            <a:r>
              <a:rPr lang="en-US" sz="1500"/>
              <a:t> Razmatrati one koje imaju regionalni fokus</a:t>
            </a:r>
          </a:p>
          <a:p>
            <a:pPr>
              <a:lnSpc>
                <a:spcPct val="90000"/>
              </a:lnSpc>
            </a:pPr>
            <a:r>
              <a:rPr lang="en-US" sz="1500"/>
              <a:t>Hronološki</a:t>
            </a:r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856AF-AA90-496E-8A06-B2464A3FB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20"/>
          <a:stretch/>
        </p:blipFill>
        <p:spPr>
          <a:xfrm>
            <a:off x="4433649" y="1863191"/>
            <a:ext cx="3862707" cy="27856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1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7F7CB-5BF2-4C0A-8BC2-3E11B969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420438" cy="846051"/>
          </a:xfrm>
        </p:spPr>
        <p:txBody>
          <a:bodyPr anchor="ctr">
            <a:normAutofit/>
          </a:bodyPr>
          <a:lstStyle/>
          <a:p>
            <a:r>
              <a:rPr lang="en-US" sz="3000"/>
              <a:t>KORISNA UPUTSTVA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67926"/>
            <a:ext cx="322326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9680-6FB8-40EB-9C8B-D0630892E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05" y="1747878"/>
            <a:ext cx="3925868" cy="2984689"/>
          </a:xfrm>
        </p:spPr>
        <p:txBody>
          <a:bodyPr anchor="ctr">
            <a:normAutofit lnSpcReduction="10000"/>
          </a:bodyPr>
          <a:lstStyle/>
          <a:p>
            <a:r>
              <a:rPr lang="en-US" sz="1800" dirty="0" err="1"/>
              <a:t>Kod</a:t>
            </a:r>
            <a:r>
              <a:rPr lang="en-US" sz="1800" dirty="0"/>
              <a:t> </a:t>
            </a:r>
            <a:r>
              <a:rPr lang="en-US" sz="1800" dirty="0" err="1"/>
              <a:t>pisanja</a:t>
            </a:r>
            <a:r>
              <a:rPr lang="en-US" sz="1800" dirty="0"/>
              <a:t> </a:t>
            </a:r>
            <a:r>
              <a:rPr lang="en-US" sz="1800" dirty="0" err="1"/>
              <a:t>pregleda</a:t>
            </a:r>
            <a:r>
              <a:rPr lang="en-US" sz="1800" dirty="0"/>
              <a:t> literature </a:t>
            </a:r>
            <a:r>
              <a:rPr lang="en-US" sz="1800" dirty="0" err="1"/>
              <a:t>treba</a:t>
            </a:r>
            <a:r>
              <a:rPr lang="en-US" sz="1800" dirty="0"/>
              <a:t> </a:t>
            </a:r>
            <a:r>
              <a:rPr lang="en-US" sz="1800" dirty="0" err="1"/>
              <a:t>sledeće</a:t>
            </a:r>
            <a:r>
              <a:rPr lang="en-US" sz="1800" dirty="0"/>
              <a:t> </a:t>
            </a:r>
            <a:r>
              <a:rPr lang="en-US" sz="1800" dirty="0" err="1"/>
              <a:t>uvažiti</a:t>
            </a:r>
            <a:r>
              <a:rPr lang="en-US" sz="1800" dirty="0"/>
              <a:t>:</a:t>
            </a:r>
          </a:p>
          <a:p>
            <a:r>
              <a:rPr lang="en-US" sz="1800" dirty="0"/>
              <a:t>- </a:t>
            </a:r>
            <a:r>
              <a:rPr lang="en-US" sz="1800" dirty="0" err="1"/>
              <a:t>Povezanost</a:t>
            </a:r>
            <a:r>
              <a:rPr lang="en-US" sz="1800" dirty="0"/>
              <a:t> I: </a:t>
            </a:r>
            <a:r>
              <a:rPr lang="en-US" sz="1800" dirty="0" err="1"/>
              <a:t>Kontinuirano</a:t>
            </a:r>
            <a:r>
              <a:rPr lang="en-US" sz="1800" dirty="0"/>
              <a:t> </a:t>
            </a:r>
            <a:r>
              <a:rPr lang="en-US" sz="1800" dirty="0" err="1"/>
              <a:t>povezivanje</a:t>
            </a:r>
            <a:r>
              <a:rPr lang="en-US" sz="1800" dirty="0"/>
              <a:t> literature </a:t>
            </a:r>
            <a:r>
              <a:rPr lang="en-US" sz="1800" dirty="0" err="1"/>
              <a:t>sa</a:t>
            </a:r>
            <a:r>
              <a:rPr lang="en-US" sz="1800" dirty="0"/>
              <a:t>  </a:t>
            </a:r>
            <a:r>
              <a:rPr lang="en-US" sz="1800" dirty="0" err="1"/>
              <a:t>istraživačkim</a:t>
            </a:r>
            <a:r>
              <a:rPr lang="en-US" sz="1800" dirty="0"/>
              <a:t> </a:t>
            </a:r>
            <a:r>
              <a:rPr lang="en-US" sz="1800" dirty="0" err="1"/>
              <a:t>pitanja</a:t>
            </a:r>
            <a:endParaRPr lang="en-US" sz="1800" dirty="0"/>
          </a:p>
          <a:p>
            <a:r>
              <a:rPr lang="en-US" sz="1800" dirty="0"/>
              <a:t>- </a:t>
            </a:r>
            <a:r>
              <a:rPr lang="en-US" sz="1800" dirty="0" err="1"/>
              <a:t>Povezanost</a:t>
            </a:r>
            <a:r>
              <a:rPr lang="en-US" sz="1800" dirty="0"/>
              <a:t> II: </a:t>
            </a:r>
            <a:r>
              <a:rPr lang="en-US" sz="1800" dirty="0" err="1"/>
              <a:t>Povezivanje</a:t>
            </a:r>
            <a:r>
              <a:rPr lang="en-US" sz="1800" dirty="0"/>
              <a:t> </a:t>
            </a:r>
            <a:r>
              <a:rPr lang="en-US" sz="1800" dirty="0" err="1"/>
              <a:t>studija</a:t>
            </a:r>
            <a:r>
              <a:rPr lang="en-US" sz="1800" dirty="0"/>
              <a:t> </a:t>
            </a:r>
            <a:r>
              <a:rPr lang="en-US" sz="1800" dirty="0" err="1"/>
              <a:t>jedne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drugom</a:t>
            </a:r>
            <a:r>
              <a:rPr lang="en-US" sz="1800" dirty="0"/>
              <a:t>; </a:t>
            </a:r>
            <a:r>
              <a:rPr lang="en-US" sz="1800" dirty="0" err="1"/>
              <a:t>akcenat</a:t>
            </a:r>
            <a:r>
              <a:rPr lang="en-US" sz="1800" dirty="0"/>
              <a:t> </a:t>
            </a:r>
            <a:r>
              <a:rPr lang="en-US" sz="1800" dirty="0" err="1"/>
              <a:t>treba</a:t>
            </a:r>
            <a:r>
              <a:rPr lang="en-US" sz="1800" dirty="0"/>
              <a:t> </a:t>
            </a:r>
            <a:r>
              <a:rPr lang="en-US" sz="1800" dirty="0" err="1"/>
              <a:t>staviti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istraživanja </a:t>
            </a:r>
            <a:r>
              <a:rPr lang="en-US" sz="1800" dirty="0" err="1"/>
              <a:t>koja</a:t>
            </a:r>
            <a:r>
              <a:rPr lang="en-US" sz="1800" dirty="0"/>
              <a:t> se </a:t>
            </a:r>
            <a:r>
              <a:rPr lang="en-US" sz="1800" dirty="0" err="1"/>
              <a:t>direktno</a:t>
            </a:r>
            <a:r>
              <a:rPr lang="en-US" sz="1800" dirty="0"/>
              <a:t> </a:t>
            </a:r>
            <a:r>
              <a:rPr lang="en-US" sz="1800" dirty="0" err="1"/>
              <a:t>odnose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vašu</a:t>
            </a:r>
            <a:r>
              <a:rPr lang="en-US" sz="1800" dirty="0"/>
              <a:t> </a:t>
            </a:r>
            <a:r>
              <a:rPr lang="en-US" sz="1800" dirty="0" err="1"/>
              <a:t>temu</a:t>
            </a:r>
            <a:endParaRPr lang="en-US" sz="1800" dirty="0"/>
          </a:p>
          <a:p>
            <a:r>
              <a:rPr lang="en-US" sz="1800" dirty="0"/>
              <a:t>-</a:t>
            </a:r>
            <a:r>
              <a:rPr lang="en-US" sz="1800" dirty="0" err="1"/>
              <a:t>Odredite</a:t>
            </a:r>
            <a:r>
              <a:rPr lang="en-US" sz="1800" dirty="0"/>
              <a:t> </a:t>
            </a:r>
            <a:r>
              <a:rPr lang="en-US" sz="1800" dirty="0" err="1"/>
              <a:t>smernice</a:t>
            </a:r>
            <a:r>
              <a:rPr lang="en-US" sz="1800" dirty="0"/>
              <a:t> </a:t>
            </a:r>
            <a:r>
              <a:rPr lang="en-US" sz="1800" dirty="0" err="1"/>
              <a:t>budućih</a:t>
            </a:r>
            <a:r>
              <a:rPr lang="en-US" sz="1800" dirty="0"/>
              <a:t> istraživanja</a:t>
            </a:r>
          </a:p>
          <a:p>
            <a:endParaRPr lang="en-US" sz="15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85389"/>
            <a:ext cx="4507025" cy="43759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A6563-0CDC-4B41-B0A6-63319655F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6" r="22905" b="-2"/>
          <a:stretch/>
        </p:blipFill>
        <p:spPr>
          <a:xfrm>
            <a:off x="4483341" y="599514"/>
            <a:ext cx="4069057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1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337F-CD22-42F5-9981-635070F2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err="1">
                <a:latin typeface="+mj-lt"/>
                <a:ea typeface="+mj-ea"/>
                <a:cs typeface="+mj-cs"/>
              </a:rPr>
              <a:t>Zaključak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C5548A-01B3-41DD-8967-2B38D9936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1828800"/>
            <a:ext cx="4939867" cy="28390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800" kern="1200" dirty="0" err="1">
                <a:latin typeface="+mn-lt"/>
                <a:ea typeface="+mn-ea"/>
                <a:cs typeface="+mn-cs"/>
              </a:rPr>
              <a:t>Pregled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literature je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kritična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,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dubinska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evaluacija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sprovedenih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istraživanja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na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određenu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latin typeface="+mn-lt"/>
                <a:ea typeface="+mn-ea"/>
                <a:cs typeface="+mn-cs"/>
              </a:rPr>
              <a:t>temu</a:t>
            </a:r>
            <a:r>
              <a:rPr lang="en-US" sz="2800" kern="1200" dirty="0"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66B829-3BB2-4ED5-975E-39312238A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7" r="4856" b="2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ECA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3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5B68-5C42-4B43-9BC1-38CC50AB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dirty="0" err="1"/>
              <a:t>Domaći</a:t>
            </a:r>
            <a:r>
              <a:rPr lang="en-US" dirty="0"/>
              <a:t> </a:t>
            </a:r>
            <a:r>
              <a:rPr lang="en-US" dirty="0" err="1"/>
              <a:t>zadatak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085E-8633-439E-BD55-EBAA2CF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1" y="1809755"/>
            <a:ext cx="5082540" cy="2858109"/>
          </a:xfrm>
        </p:spPr>
        <p:txBody>
          <a:bodyPr>
            <a:normAutofit/>
          </a:bodyPr>
          <a:lstStyle/>
          <a:p>
            <a:r>
              <a:rPr lang="en-US" sz="2800" dirty="0" err="1"/>
              <a:t>Nađite</a:t>
            </a:r>
            <a:r>
              <a:rPr lang="en-US" sz="2800" dirty="0"/>
              <a:t> po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primarna</a:t>
            </a:r>
            <a:r>
              <a:rPr lang="en-US" sz="2800" dirty="0"/>
              <a:t> , </a:t>
            </a:r>
            <a:r>
              <a:rPr lang="en-US" sz="2800" dirty="0" err="1"/>
              <a:t>sekundarna</a:t>
            </a:r>
            <a:r>
              <a:rPr lang="en-US" sz="2800" dirty="0"/>
              <a:t> I </a:t>
            </a:r>
            <a:r>
              <a:rPr lang="en-US" sz="2800" dirty="0" err="1"/>
              <a:t>tercijarna</a:t>
            </a:r>
            <a:r>
              <a:rPr lang="en-US" sz="2800" dirty="0"/>
              <a:t> </a:t>
            </a:r>
            <a:r>
              <a:rPr lang="en-US" sz="2800" dirty="0" err="1"/>
              <a:t>izvora</a:t>
            </a:r>
            <a:r>
              <a:rPr lang="en-US" sz="2800" dirty="0"/>
              <a:t> literature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internetu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FC01B-3D13-4481-AD98-90FBB180B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0" r="38611"/>
          <a:stretch/>
        </p:blipFill>
        <p:spPr>
          <a:xfrm>
            <a:off x="20" y="10"/>
            <a:ext cx="3476673" cy="51434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1586337"/>
            <a:ext cx="4732020" cy="0"/>
          </a:xfrm>
          <a:prstGeom prst="line">
            <a:avLst/>
          </a:prstGeom>
          <a:ln w="19050">
            <a:solidFill>
              <a:srgbClr val="D3A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305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19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44532"/>
            <a:ext cx="9386886" cy="5192848"/>
            <a:chOff x="-329674" y="-51881"/>
            <a:chExt cx="12515851" cy="692379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19288" y="3290106"/>
            <a:ext cx="305424" cy="263297"/>
          </a:xfrm>
          <a:prstGeom prst="triangle">
            <a:avLst/>
          </a:prstGeom>
          <a:solidFill>
            <a:srgbClr val="FD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B3C60-DDC6-4E3C-AB3B-EEC89E99B2C1}"/>
              </a:ext>
            </a:extLst>
          </p:cNvPr>
          <p:cNvSpPr txBox="1"/>
          <p:nvPr/>
        </p:nvSpPr>
        <p:spPr>
          <a:xfrm>
            <a:off x="1536192" y="3463290"/>
            <a:ext cx="6062472" cy="706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000">
                <a:latin typeface="+mj-lt"/>
                <a:ea typeface="+mj-ea"/>
                <a:cs typeface="+mj-cs"/>
              </a:rPr>
              <a:t>Hvala na pažnji 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9635" y="715944"/>
            <a:ext cx="4564729" cy="2574162"/>
          </a:xfrm>
          <a:prstGeom prst="rect">
            <a:avLst/>
          </a:prstGeom>
          <a:solidFill>
            <a:schemeClr val="bg1"/>
          </a:solidFill>
          <a:ln w="19050">
            <a:solidFill>
              <a:srgbClr val="FDA00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D132ED-26C2-4CE8-AE9A-9947CD02E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" r="-3" b="1343"/>
          <a:stretch/>
        </p:blipFill>
        <p:spPr>
          <a:xfrm>
            <a:off x="2414016" y="843534"/>
            <a:ext cx="4320540" cy="23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47255" y="-44532"/>
            <a:ext cx="9386886" cy="519284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19288" y="3290106"/>
            <a:ext cx="305424" cy="263297"/>
          </a:xfrm>
          <a:prstGeom prst="triangle">
            <a:avLst/>
          </a:prstGeom>
          <a:solidFill>
            <a:srgbClr val="28C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A553E-B56C-4785-B194-081ACE0B9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192" y="3463290"/>
            <a:ext cx="6062472" cy="70637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/>
              <a:t>Vrste izvora literature u društvenim naukama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9635" y="715944"/>
            <a:ext cx="4564729" cy="2574162"/>
          </a:xfrm>
          <a:prstGeom prst="rect">
            <a:avLst/>
          </a:prstGeom>
          <a:solidFill>
            <a:schemeClr val="bg1"/>
          </a:solidFill>
          <a:ln w="19050">
            <a:solidFill>
              <a:srgbClr val="28CCE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F1F282D-F9AC-44F2-9F3B-F389087CB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36" r="-3" b="1468"/>
          <a:stretch/>
        </p:blipFill>
        <p:spPr>
          <a:xfrm>
            <a:off x="2071573" y="873667"/>
            <a:ext cx="4629658" cy="232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0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C5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171027"/>
            <a:ext cx="8793480" cy="478345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0B00F-557B-4866-A65F-E9D3DF2E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15" y="645021"/>
            <a:ext cx="4504644" cy="9936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C5584"/>
                </a:solidFill>
              </a:rPr>
              <a:t>Primarni izvori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55542-7579-4117-8E05-689EEC817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38701"/>
            <a:ext cx="4777059" cy="29940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2C5584"/>
                </a:solidFill>
              </a:rPr>
              <a:t>Primarni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izvori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pružaju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informacije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iz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prve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ruke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koje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su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najbliže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predmetu</a:t>
            </a:r>
            <a:r>
              <a:rPr lang="en-US" sz="1500" dirty="0">
                <a:solidFill>
                  <a:srgbClr val="2C5584"/>
                </a:solidFill>
              </a:rPr>
              <a:t> istraživanja. </a:t>
            </a: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2C5584"/>
                </a:solidFill>
              </a:rPr>
              <a:t>Primarni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izvori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variraju</a:t>
            </a:r>
            <a:r>
              <a:rPr lang="en-US" sz="1500" dirty="0">
                <a:solidFill>
                  <a:srgbClr val="2C5584"/>
                </a:solidFill>
              </a:rPr>
              <a:t> u </a:t>
            </a:r>
            <a:r>
              <a:rPr lang="en-US" sz="1500" dirty="0" err="1">
                <a:solidFill>
                  <a:srgbClr val="2C5584"/>
                </a:solidFill>
              </a:rPr>
              <a:t>zavisnosti</a:t>
            </a:r>
            <a:r>
              <a:rPr lang="en-US" sz="1500" dirty="0">
                <a:solidFill>
                  <a:srgbClr val="2C5584"/>
                </a:solidFill>
              </a:rPr>
              <a:t> od </a:t>
            </a:r>
            <a:r>
              <a:rPr lang="en-US" sz="1500" dirty="0" err="1">
                <a:solidFill>
                  <a:srgbClr val="2C5584"/>
                </a:solidFill>
              </a:rPr>
              <a:t>naučne</a:t>
            </a:r>
            <a:r>
              <a:rPr lang="en-US" sz="1500" dirty="0">
                <a:solidFill>
                  <a:srgbClr val="2C5584"/>
                </a:solidFill>
              </a:rPr>
              <a:t> discipline.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solidFill>
                  <a:srgbClr val="2C5584"/>
                </a:solidFill>
              </a:rPr>
              <a:t> U </a:t>
            </a:r>
            <a:r>
              <a:rPr lang="en-US" sz="1500" dirty="0" err="1">
                <a:solidFill>
                  <a:srgbClr val="2C5584"/>
                </a:solidFill>
              </a:rPr>
              <a:t>prirodnim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društvenim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naukama</a:t>
            </a:r>
            <a:r>
              <a:rPr lang="en-US" sz="1500" dirty="0">
                <a:solidFill>
                  <a:srgbClr val="2C5584"/>
                </a:solidFill>
              </a:rPr>
              <a:t>, </a:t>
            </a:r>
            <a:r>
              <a:rPr lang="en-US" sz="1500" dirty="0" err="1">
                <a:solidFill>
                  <a:srgbClr val="2C5584"/>
                </a:solidFill>
              </a:rPr>
              <a:t>originalna</a:t>
            </a:r>
            <a:r>
              <a:rPr lang="en-US" sz="1500" dirty="0">
                <a:solidFill>
                  <a:srgbClr val="2C5584"/>
                </a:solidFill>
              </a:rPr>
              <a:t> istraživanja u </a:t>
            </a:r>
            <a:r>
              <a:rPr lang="en-US" sz="1500" dirty="0" err="1">
                <a:solidFill>
                  <a:srgbClr val="2C5584"/>
                </a:solidFill>
              </a:rPr>
              <a:t>akademskim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časopisima</a:t>
            </a:r>
            <a:r>
              <a:rPr lang="en-US" sz="1500" dirty="0">
                <a:solidFill>
                  <a:srgbClr val="2C5584"/>
                </a:solidFill>
              </a:rPr>
              <a:t> koji </a:t>
            </a:r>
            <a:r>
              <a:rPr lang="en-US" sz="1500" dirty="0" err="1">
                <a:solidFill>
                  <a:srgbClr val="2C5584"/>
                </a:solidFill>
              </a:rPr>
              <a:t>detaljno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opisuju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metodologiju</a:t>
            </a:r>
            <a:r>
              <a:rPr lang="en-US" sz="1500" dirty="0">
                <a:solidFill>
                  <a:srgbClr val="2C5584"/>
                </a:solidFill>
              </a:rPr>
              <a:t> istraživanja </a:t>
            </a:r>
            <a:r>
              <a:rPr lang="en-US" sz="1500" dirty="0" err="1">
                <a:solidFill>
                  <a:srgbClr val="2C5584"/>
                </a:solidFill>
              </a:rPr>
              <a:t>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dubinsku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analizu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nalaza</a:t>
            </a:r>
            <a:r>
              <a:rPr lang="en-US" sz="1500" dirty="0">
                <a:solidFill>
                  <a:srgbClr val="2C5584"/>
                </a:solidFill>
              </a:rPr>
              <a:t> istraživanja ,</a:t>
            </a:r>
            <a:r>
              <a:rPr lang="en-US" sz="1500" dirty="0" err="1">
                <a:solidFill>
                  <a:srgbClr val="2C5584"/>
                </a:solidFill>
              </a:rPr>
              <a:t>smatraju</a:t>
            </a:r>
            <a:r>
              <a:rPr lang="en-US" sz="1500" dirty="0">
                <a:solidFill>
                  <a:srgbClr val="2C5584"/>
                </a:solidFill>
              </a:rPr>
              <a:t> se </a:t>
            </a:r>
            <a:r>
              <a:rPr lang="en-US" sz="1500" dirty="0" err="1">
                <a:solidFill>
                  <a:srgbClr val="2C5584"/>
                </a:solidFill>
              </a:rPr>
              <a:t>primarnim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izvorima</a:t>
            </a:r>
            <a:r>
              <a:rPr lang="en-US" sz="1500" dirty="0">
                <a:solidFill>
                  <a:srgbClr val="2C5584"/>
                </a:solidFill>
              </a:rPr>
              <a:t> literature</a:t>
            </a: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2C5584"/>
                </a:solidFill>
              </a:rPr>
              <a:t>Zbornici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radova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sa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kongresa</a:t>
            </a:r>
            <a:endParaRPr lang="en-US" sz="1500" dirty="0">
              <a:solidFill>
                <a:srgbClr val="2C5584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500" dirty="0" err="1">
                <a:solidFill>
                  <a:srgbClr val="2C5584"/>
                </a:solidFill>
              </a:rPr>
              <a:t>Doktorske</a:t>
            </a:r>
            <a:r>
              <a:rPr lang="en-US" sz="1500" dirty="0">
                <a:solidFill>
                  <a:srgbClr val="2C5584"/>
                </a:solidFill>
              </a:rPr>
              <a:t> </a:t>
            </a:r>
            <a:r>
              <a:rPr lang="en-US" sz="1500" dirty="0" err="1">
                <a:solidFill>
                  <a:srgbClr val="2C5584"/>
                </a:solidFill>
              </a:rPr>
              <a:t>disertacije</a:t>
            </a:r>
            <a:endParaRPr lang="en-US" sz="1500" dirty="0">
              <a:solidFill>
                <a:srgbClr val="2C5584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2C558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0349" y="524779"/>
            <a:ext cx="3086100" cy="4107942"/>
          </a:xfrm>
          <a:prstGeom prst="rect">
            <a:avLst/>
          </a:prstGeom>
          <a:solidFill>
            <a:srgbClr val="FFFFFF"/>
          </a:solidFill>
          <a:ln w="15875">
            <a:solidFill>
              <a:srgbClr val="2C55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1DA5D-5D08-45FE-86A1-1245E65DD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3"/>
          <a:stretch/>
        </p:blipFill>
        <p:spPr>
          <a:xfrm>
            <a:off x="5520349" y="647072"/>
            <a:ext cx="3086100" cy="386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3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94F2B-03D4-46B3-9A94-54A4D39B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602216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000000"/>
                </a:solidFill>
              </a:rPr>
              <a:t>Sekundarni izvori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87799C-9E18-461C-81A7-91A731AE5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3" r="36238"/>
          <a:stretch/>
        </p:blipFill>
        <p:spPr>
          <a:xfrm>
            <a:off x="20" y="680423"/>
            <a:ext cx="3628510" cy="3797803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6E05-D90A-4B13-8D0F-8293ADC6C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1428751"/>
            <a:ext cx="4800600" cy="3116978"/>
          </a:xfrm>
        </p:spPr>
        <p:txBody>
          <a:bodyPr anchor="ctr">
            <a:norm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Sekundarni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izvor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daje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neoriginalne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ili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sekundarne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podatke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ili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informacije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Sekundarni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izvori</a:t>
            </a:r>
            <a:r>
              <a:rPr lang="en-US" sz="1400" dirty="0">
                <a:solidFill>
                  <a:srgbClr val="000000"/>
                </a:solidFill>
              </a:rPr>
              <a:t> se </a:t>
            </a:r>
            <a:r>
              <a:rPr lang="en-US" sz="1400" dirty="0" err="1">
                <a:solidFill>
                  <a:srgbClr val="000000"/>
                </a:solidFill>
              </a:rPr>
              <a:t>baziraju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primarnim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izvorima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Rezimei</a:t>
            </a:r>
            <a:r>
              <a:rPr lang="en-US" sz="1400" dirty="0">
                <a:solidFill>
                  <a:srgbClr val="000000"/>
                </a:solidFill>
              </a:rPr>
              <a:t> istraživanja </a:t>
            </a:r>
            <a:r>
              <a:rPr lang="en-US" sz="1400" dirty="0" err="1">
                <a:solidFill>
                  <a:srgbClr val="000000"/>
                </a:solidFill>
              </a:rPr>
              <a:t>objavljeni</a:t>
            </a:r>
            <a:r>
              <a:rPr lang="en-US" sz="1400" dirty="0">
                <a:solidFill>
                  <a:srgbClr val="000000"/>
                </a:solidFill>
              </a:rPr>
              <a:t> u </a:t>
            </a:r>
            <a:r>
              <a:rPr lang="en-US" sz="1400" dirty="0" err="1">
                <a:solidFill>
                  <a:srgbClr val="000000"/>
                </a:solidFill>
              </a:rPr>
              <a:t>udžbenicima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časopisima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smatraju</a:t>
            </a:r>
            <a:r>
              <a:rPr lang="en-US" sz="1400" dirty="0">
                <a:solidFill>
                  <a:srgbClr val="000000"/>
                </a:solidFill>
              </a:rPr>
              <a:t> se </a:t>
            </a:r>
            <a:r>
              <a:rPr lang="en-US" sz="1400" dirty="0" err="1">
                <a:solidFill>
                  <a:srgbClr val="000000"/>
                </a:solidFill>
              </a:rPr>
              <a:t>sekundarnim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izvorima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Oni </a:t>
            </a:r>
            <a:r>
              <a:rPr lang="en-US" sz="1400" dirty="0" err="1">
                <a:solidFill>
                  <a:srgbClr val="000000"/>
                </a:solidFill>
              </a:rPr>
              <a:t>obično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daju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globalne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opise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rezultata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malo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detalja</a:t>
            </a:r>
            <a:r>
              <a:rPr lang="en-US" sz="1400" dirty="0">
                <a:solidFill>
                  <a:srgbClr val="000000"/>
                </a:solidFill>
              </a:rPr>
              <a:t> o </a:t>
            </a:r>
            <a:r>
              <a:rPr lang="en-US" sz="1400" dirty="0" err="1">
                <a:solidFill>
                  <a:srgbClr val="000000"/>
                </a:solidFill>
              </a:rPr>
              <a:t>metodologiji</a:t>
            </a:r>
            <a:r>
              <a:rPr lang="en-US" sz="1400" dirty="0">
                <a:solidFill>
                  <a:srgbClr val="000000"/>
                </a:solidFill>
              </a:rPr>
              <a:t> istraživanja.</a:t>
            </a:r>
          </a:p>
          <a:p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Drugi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primeri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sekundarnih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izvora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uključuju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autobiografije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naučne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kritike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3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0"/>
            <a:ext cx="9141714" cy="514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378C-6C77-4D5E-9D8C-5ED27325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524924"/>
            <a:ext cx="8035257" cy="407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F31C88-3DEF-4EA8-AE3A-49441413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528066"/>
            <a:ext cx="317174" cy="4066794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4207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93FF4C-75F6-4952-8B68-950D5C40D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88500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14A1371-E804-46ED-AD68-31152CDDF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0" r="2" b="16169"/>
          <a:stretch/>
        </p:blipFill>
        <p:spPr>
          <a:xfrm>
            <a:off x="431799" y="520700"/>
            <a:ext cx="3682981" cy="4051300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397D6-E8CD-4D15-9B99-7FCDEB46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7859" y="405125"/>
            <a:ext cx="3612441" cy="1601900"/>
          </a:xfrm>
        </p:spPr>
        <p:txBody>
          <a:bodyPr anchor="b">
            <a:normAutofit/>
          </a:bodyPr>
          <a:lstStyle/>
          <a:p>
            <a:r>
              <a:rPr lang="en-US" sz="3600"/>
              <a:t>Tercijarni izvori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860C0-F7B7-4241-9819-E77A209E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403" y="2007025"/>
            <a:ext cx="4152589" cy="24633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 err="1"/>
              <a:t>Tercijarni</a:t>
            </a:r>
            <a:r>
              <a:rPr lang="en-US" sz="1500" dirty="0"/>
              <a:t> </a:t>
            </a:r>
            <a:r>
              <a:rPr lang="en-US" sz="1500" dirty="0" err="1"/>
              <a:t>izvori</a:t>
            </a:r>
            <a:r>
              <a:rPr lang="en-US" sz="1500" dirty="0"/>
              <a:t> </a:t>
            </a:r>
            <a:r>
              <a:rPr lang="en-US" sz="1500" dirty="0" err="1"/>
              <a:t>predstavljaju</a:t>
            </a:r>
            <a:r>
              <a:rPr lang="en-US" sz="1500" dirty="0"/>
              <a:t> </a:t>
            </a:r>
            <a:r>
              <a:rPr lang="en-US" sz="1500" dirty="0" err="1"/>
              <a:t>akumulirano</a:t>
            </a:r>
            <a:r>
              <a:rPr lang="en-US" sz="1500" dirty="0"/>
              <a:t> </a:t>
            </a:r>
            <a:r>
              <a:rPr lang="en-US" sz="1500" dirty="0" err="1"/>
              <a:t>znanje</a:t>
            </a:r>
            <a:r>
              <a:rPr lang="en-US" sz="1500" dirty="0"/>
              <a:t> </a:t>
            </a:r>
            <a:r>
              <a:rPr lang="en-US" sz="1500" dirty="0" err="1"/>
              <a:t>izvedeno</a:t>
            </a:r>
            <a:r>
              <a:rPr lang="en-US" sz="1500" dirty="0"/>
              <a:t> </a:t>
            </a:r>
            <a:r>
              <a:rPr lang="en-US" sz="1500" dirty="0" err="1"/>
              <a:t>iz</a:t>
            </a:r>
            <a:r>
              <a:rPr lang="en-US" sz="1500" dirty="0"/>
              <a:t> </a:t>
            </a:r>
            <a:r>
              <a:rPr lang="en-US" sz="1500" dirty="0" err="1"/>
              <a:t>primarnih</a:t>
            </a:r>
            <a:r>
              <a:rPr lang="en-US" sz="1500" dirty="0"/>
              <a:t> </a:t>
            </a:r>
            <a:r>
              <a:rPr lang="en-US" sz="1500" dirty="0" err="1"/>
              <a:t>dokumenata</a:t>
            </a:r>
            <a:r>
              <a:rPr lang="en-US" sz="1500" dirty="0"/>
              <a:t> </a:t>
            </a:r>
            <a:r>
              <a:rPr lang="en-US" sz="1500" dirty="0" err="1"/>
              <a:t>uz</a:t>
            </a:r>
            <a:r>
              <a:rPr lang="en-US" sz="1500" dirty="0"/>
              <a:t> </a:t>
            </a:r>
            <a:r>
              <a:rPr lang="en-US" sz="1500" dirty="0" err="1"/>
              <a:t>oslanjanje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sekundarne</a:t>
            </a:r>
            <a:r>
              <a:rPr lang="en-US" sz="1500" dirty="0"/>
              <a:t> </a:t>
            </a:r>
            <a:r>
              <a:rPr lang="en-US" sz="1500" dirty="0" err="1"/>
              <a:t>dokumente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 err="1"/>
              <a:t>Tercijarni</a:t>
            </a:r>
            <a:r>
              <a:rPr lang="en-US" sz="1500" dirty="0"/>
              <a:t> </a:t>
            </a:r>
            <a:r>
              <a:rPr lang="en-US" sz="1500" dirty="0" err="1"/>
              <a:t>izvori</a:t>
            </a:r>
            <a:r>
              <a:rPr lang="en-US" sz="1500" dirty="0"/>
              <a:t> </a:t>
            </a:r>
            <a:r>
              <a:rPr lang="en-US" sz="1500" dirty="0" err="1"/>
              <a:t>su</a:t>
            </a:r>
            <a:r>
              <a:rPr lang="en-US" sz="1500" dirty="0"/>
              <a:t> :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Leksikoni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Priručnici</a:t>
            </a:r>
          </a:p>
          <a:p>
            <a:pPr>
              <a:lnSpc>
                <a:spcPct val="90000"/>
              </a:lnSpc>
            </a:pPr>
            <a:r>
              <a:rPr lang="en-US" sz="1500" dirty="0" err="1"/>
              <a:t>Biografije</a:t>
            </a: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 err="1"/>
              <a:t>Katalozi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atlasi</a:t>
            </a: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7D2E8-FC3D-46DF-AE6D-5C19DB2A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290197"/>
            <a:ext cx="7549592" cy="973836"/>
          </a:xfrm>
        </p:spPr>
        <p:txBody>
          <a:bodyPr anchor="b">
            <a:normAutofit/>
          </a:bodyPr>
          <a:lstStyle/>
          <a:p>
            <a:r>
              <a:rPr lang="en-US" sz="3600"/>
              <a:t>Osnovne pretraživačke strategije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85005-CC61-4702-8303-4D9A077A8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52309"/>
            <a:ext cx="3963884" cy="3026910"/>
          </a:xfrm>
        </p:spPr>
        <p:txBody>
          <a:bodyPr anchor="ctr">
            <a:normAutofit/>
          </a:bodyPr>
          <a:lstStyle/>
          <a:p>
            <a:r>
              <a:rPr lang="en-US" sz="1500" dirty="0" err="1"/>
              <a:t>Pretražite</a:t>
            </a:r>
            <a:r>
              <a:rPr lang="en-US" sz="1500" dirty="0"/>
              <a:t> </a:t>
            </a:r>
            <a:r>
              <a:rPr lang="en-US" sz="1500" dirty="0" err="1"/>
              <a:t>više</a:t>
            </a:r>
            <a:r>
              <a:rPr lang="en-US" sz="1500" dirty="0"/>
              <a:t> </a:t>
            </a:r>
            <a:r>
              <a:rPr lang="en-US" sz="1500" dirty="0" err="1"/>
              <a:t>bibliografskih</a:t>
            </a:r>
            <a:r>
              <a:rPr lang="en-US" sz="1500" dirty="0"/>
              <a:t> </a:t>
            </a:r>
            <a:r>
              <a:rPr lang="en-US" sz="1500" dirty="0" err="1"/>
              <a:t>baza</a:t>
            </a:r>
            <a:r>
              <a:rPr lang="en-US" sz="1500" dirty="0"/>
              <a:t> </a:t>
            </a:r>
            <a:r>
              <a:rPr lang="en-US" sz="1500" dirty="0" err="1"/>
              <a:t>podataka</a:t>
            </a:r>
            <a:endParaRPr lang="en-US" sz="1500" dirty="0"/>
          </a:p>
          <a:p>
            <a:r>
              <a:rPr lang="en-US" sz="1500" dirty="0"/>
              <a:t> </a:t>
            </a:r>
            <a:r>
              <a:rPr lang="en-US" sz="1500" dirty="0" err="1"/>
              <a:t>Skenirajte</a:t>
            </a:r>
            <a:r>
              <a:rPr lang="en-US" sz="1500" dirty="0"/>
              <a:t> </a:t>
            </a:r>
            <a:r>
              <a:rPr lang="en-US" sz="1500" dirty="0" err="1"/>
              <a:t>zbornike</a:t>
            </a:r>
            <a:r>
              <a:rPr lang="en-US" sz="1500" dirty="0"/>
              <a:t> </a:t>
            </a:r>
            <a:r>
              <a:rPr lang="en-US" sz="1500" dirty="0" err="1"/>
              <a:t>radova</a:t>
            </a:r>
            <a:endParaRPr lang="en-US" sz="1500" dirty="0"/>
          </a:p>
          <a:p>
            <a:r>
              <a:rPr lang="en-US" sz="1500" dirty="0"/>
              <a:t> </a:t>
            </a:r>
            <a:r>
              <a:rPr lang="en-US" sz="1500" dirty="0" err="1"/>
              <a:t>Ručno</a:t>
            </a:r>
            <a:r>
              <a:rPr lang="en-US" sz="1500" dirty="0"/>
              <a:t> </a:t>
            </a:r>
            <a:r>
              <a:rPr lang="en-US" sz="1500" dirty="0" err="1"/>
              <a:t>pretražite</a:t>
            </a:r>
            <a:r>
              <a:rPr lang="en-US" sz="1500" dirty="0"/>
              <a:t> </a:t>
            </a:r>
            <a:r>
              <a:rPr lang="en-US" sz="1500" dirty="0" err="1"/>
              <a:t>ključne</a:t>
            </a:r>
            <a:r>
              <a:rPr lang="en-US" sz="1500" dirty="0"/>
              <a:t> </a:t>
            </a:r>
            <a:r>
              <a:rPr lang="en-US" sz="1500" dirty="0" err="1"/>
              <a:t>časopise</a:t>
            </a:r>
            <a:endParaRPr lang="en-US" sz="1500" dirty="0"/>
          </a:p>
          <a:p>
            <a:r>
              <a:rPr lang="en-US" sz="1500" dirty="0"/>
              <a:t> </a:t>
            </a:r>
            <a:r>
              <a:rPr lang="en-US" sz="1500" dirty="0" err="1"/>
              <a:t>Tražite</a:t>
            </a:r>
            <a:r>
              <a:rPr lang="en-US" sz="1500" dirty="0"/>
              <a:t> </a:t>
            </a:r>
            <a:r>
              <a:rPr lang="en-US" sz="1500" dirty="0" err="1"/>
              <a:t>citirane</a:t>
            </a:r>
            <a:r>
              <a:rPr lang="en-US" sz="1500" dirty="0"/>
              <a:t> </a:t>
            </a:r>
            <a:r>
              <a:rPr lang="en-US" sz="1500" dirty="0" err="1"/>
              <a:t>članke</a:t>
            </a:r>
            <a:r>
              <a:rPr lang="en-US" sz="1500" dirty="0"/>
              <a:t>, koji se </a:t>
            </a:r>
            <a:r>
              <a:rPr lang="en-US" sz="1500" dirty="0" err="1"/>
              <a:t>nalaze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WOS-u</a:t>
            </a:r>
          </a:p>
          <a:p>
            <a:r>
              <a:rPr lang="en-US" sz="1500" dirty="0"/>
              <a:t> </a:t>
            </a:r>
            <a:r>
              <a:rPr lang="en-US" sz="1500" dirty="0" err="1"/>
              <a:t>Kontaktirajte</a:t>
            </a:r>
            <a:r>
              <a:rPr lang="en-US" sz="1500" dirty="0"/>
              <a:t> </a:t>
            </a:r>
            <a:r>
              <a:rPr lang="en-US" sz="1500" dirty="0" err="1"/>
              <a:t>stručnjake</a:t>
            </a:r>
            <a:r>
              <a:rPr lang="en-US" sz="1500" dirty="0"/>
              <a:t> koji </a:t>
            </a:r>
            <a:r>
              <a:rPr lang="en-US" sz="1500" dirty="0" err="1"/>
              <a:t>rade</a:t>
            </a:r>
            <a:r>
              <a:rPr lang="en-US" sz="1500" dirty="0"/>
              <a:t> u </a:t>
            </a:r>
            <a:r>
              <a:rPr lang="en-US" sz="1500" dirty="0" err="1"/>
              <a:t>toj</a:t>
            </a:r>
            <a:r>
              <a:rPr lang="en-US" sz="1500" dirty="0"/>
              <a:t> </a:t>
            </a:r>
            <a:r>
              <a:rPr lang="en-US" sz="1500" dirty="0" err="1"/>
              <a:t>oblasti</a:t>
            </a:r>
            <a:r>
              <a:rPr lang="en-US" sz="1500" dirty="0"/>
              <a:t> istraživanja</a:t>
            </a:r>
          </a:p>
          <a:p>
            <a:r>
              <a:rPr lang="en-US" sz="1500" dirty="0"/>
              <a:t> </a:t>
            </a:r>
            <a:r>
              <a:rPr lang="en-US" sz="1500" dirty="0" err="1"/>
              <a:t>Pretraži</a:t>
            </a:r>
            <a:r>
              <a:rPr lang="en-US" sz="1500" dirty="0"/>
              <a:t> Internet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identifikujte</a:t>
            </a:r>
            <a:r>
              <a:rPr lang="en-US" sz="1500" dirty="0"/>
              <a:t> </a:t>
            </a:r>
            <a:r>
              <a:rPr lang="en-US" sz="1500" dirty="0" err="1"/>
              <a:t>baze</a:t>
            </a:r>
            <a:r>
              <a:rPr lang="en-US" sz="1500" dirty="0"/>
              <a:t> </a:t>
            </a:r>
            <a:r>
              <a:rPr lang="en-US" sz="1500" dirty="0" err="1"/>
              <a:t>podataka</a:t>
            </a:r>
            <a:r>
              <a:rPr lang="en-US" sz="1500" dirty="0"/>
              <a:t> </a:t>
            </a:r>
            <a:r>
              <a:rPr lang="en-US" sz="1500" dirty="0" err="1"/>
              <a:t>relevantne</a:t>
            </a:r>
            <a:r>
              <a:rPr lang="en-US" sz="1500" dirty="0"/>
              <a:t> za </a:t>
            </a:r>
            <a:r>
              <a:rPr lang="en-US" sz="1500" dirty="0" err="1"/>
              <a:t>vašu</a:t>
            </a:r>
            <a:r>
              <a:rPr lang="en-US" sz="1500" dirty="0"/>
              <a:t> </a:t>
            </a:r>
            <a:r>
              <a:rPr lang="en-US" sz="1500" dirty="0" err="1"/>
              <a:t>temu</a:t>
            </a:r>
            <a:endParaRPr lang="en-US" sz="1500" dirty="0"/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6DAB56-52BD-4404-8B4C-065F53563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9" r="1" b="3803"/>
          <a:stretch/>
        </p:blipFill>
        <p:spPr>
          <a:xfrm>
            <a:off x="4433649" y="1863191"/>
            <a:ext cx="3862707" cy="27856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CB5574-5C5D-4FA5-899C-4E85CABD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290197"/>
            <a:ext cx="7549592" cy="973836"/>
          </a:xfrm>
        </p:spPr>
        <p:txBody>
          <a:bodyPr anchor="b">
            <a:normAutofit/>
          </a:bodyPr>
          <a:lstStyle/>
          <a:p>
            <a:r>
              <a:rPr lang="en-US" sz="3600"/>
              <a:t>Postupak pregleda literature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499133"/>
            <a:ext cx="8590945" cy="5862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52309"/>
            <a:ext cx="8537521" cy="32009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6502C-196F-4C3B-B689-84C32B54B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49631"/>
            <a:ext cx="4085546" cy="2729588"/>
          </a:xfrm>
        </p:spPr>
        <p:txBody>
          <a:bodyPr anchor="ctr">
            <a:normAutofit/>
          </a:bodyPr>
          <a:lstStyle/>
          <a:p>
            <a:r>
              <a:rPr lang="en-US" sz="1500" dirty="0" err="1"/>
              <a:t>Neophodan</a:t>
            </a:r>
            <a:r>
              <a:rPr lang="en-US" sz="1500" dirty="0"/>
              <a:t> </a:t>
            </a:r>
            <a:r>
              <a:rPr lang="en-US" sz="1500" dirty="0" err="1"/>
              <a:t>prvi</a:t>
            </a:r>
            <a:r>
              <a:rPr lang="en-US" sz="1500" dirty="0"/>
              <a:t> </a:t>
            </a:r>
            <a:r>
              <a:rPr lang="en-US" sz="1500" dirty="0" err="1"/>
              <a:t>korak</a:t>
            </a:r>
            <a:r>
              <a:rPr lang="en-US" sz="1500" dirty="0"/>
              <a:t>:</a:t>
            </a:r>
          </a:p>
          <a:p>
            <a:r>
              <a:rPr lang="en-US" sz="1500" dirty="0"/>
              <a:t> </a:t>
            </a:r>
            <a:r>
              <a:rPr lang="en-US" sz="1500" dirty="0" err="1"/>
              <a:t>Izaberite</a:t>
            </a:r>
            <a:r>
              <a:rPr lang="en-US" sz="1500" dirty="0"/>
              <a:t> </a:t>
            </a:r>
            <a:r>
              <a:rPr lang="en-US" sz="1500" dirty="0" err="1"/>
              <a:t>temu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formulišite</a:t>
            </a:r>
            <a:r>
              <a:rPr lang="en-US" sz="1500" dirty="0"/>
              <a:t> </a:t>
            </a:r>
            <a:r>
              <a:rPr lang="en-US" sz="1500" dirty="0" err="1"/>
              <a:t>nekoliko</a:t>
            </a:r>
            <a:r>
              <a:rPr lang="en-US" sz="1500" dirty="0"/>
              <a:t> dobro </a:t>
            </a:r>
            <a:r>
              <a:rPr lang="en-US" sz="1500" dirty="0" err="1"/>
              <a:t>definisanih</a:t>
            </a:r>
            <a:r>
              <a:rPr lang="en-US" sz="1500" dirty="0"/>
              <a:t> </a:t>
            </a:r>
            <a:r>
              <a:rPr lang="en-US" sz="1500" dirty="0" err="1"/>
              <a:t>istraživačka</a:t>
            </a:r>
            <a:r>
              <a:rPr lang="en-US" sz="1500" dirty="0"/>
              <a:t> </a:t>
            </a:r>
            <a:r>
              <a:rPr lang="en-US" sz="1500" dirty="0" err="1"/>
              <a:t>pitanja</a:t>
            </a:r>
            <a:endParaRPr lang="en-US" sz="1500" dirty="0"/>
          </a:p>
          <a:p>
            <a:r>
              <a:rPr lang="en-US" sz="1500" dirty="0"/>
              <a:t>Primer:</a:t>
            </a:r>
          </a:p>
          <a:p>
            <a:r>
              <a:rPr lang="en-US" sz="1500" dirty="0" err="1"/>
              <a:t>Tema</a:t>
            </a:r>
            <a:r>
              <a:rPr lang="en-US" sz="1500" dirty="0"/>
              <a:t>: </a:t>
            </a:r>
            <a:r>
              <a:rPr lang="en-US" sz="1500" dirty="0" err="1"/>
              <a:t>Marginalizovane</a:t>
            </a:r>
            <a:r>
              <a:rPr lang="en-US" sz="1500" dirty="0"/>
              <a:t> </a:t>
            </a:r>
            <a:r>
              <a:rPr lang="en-US" sz="1500" dirty="0" err="1"/>
              <a:t>grupe</a:t>
            </a:r>
            <a:r>
              <a:rPr lang="en-US" sz="1500" dirty="0"/>
              <a:t> </a:t>
            </a:r>
            <a:r>
              <a:rPr lang="en-US" sz="1500" dirty="0" err="1"/>
              <a:t>stanovništva</a:t>
            </a:r>
            <a:r>
              <a:rPr lang="en-US" sz="1500" dirty="0"/>
              <a:t> (</a:t>
            </a:r>
            <a:r>
              <a:rPr lang="en-US" sz="1500" dirty="0" err="1"/>
              <a:t>široko</a:t>
            </a:r>
            <a:r>
              <a:rPr lang="en-US" sz="1500" dirty="0"/>
              <a:t> </a:t>
            </a:r>
            <a:r>
              <a:rPr lang="en-US" sz="1500" dirty="0" err="1"/>
              <a:t>postavljeno</a:t>
            </a:r>
            <a:r>
              <a:rPr lang="en-US" sz="1500" dirty="0"/>
              <a:t>)</a:t>
            </a:r>
          </a:p>
          <a:p>
            <a:r>
              <a:rPr lang="en-US" sz="1500" dirty="0" err="1"/>
              <a:t>Pitanje</a:t>
            </a:r>
            <a:r>
              <a:rPr lang="en-US" sz="1500" dirty="0"/>
              <a:t>:</a:t>
            </a:r>
          </a:p>
          <a:p>
            <a:r>
              <a:rPr lang="en-US" sz="1500" dirty="0" err="1"/>
              <a:t>Uticaj</a:t>
            </a:r>
            <a:r>
              <a:rPr lang="en-US" sz="1500" dirty="0"/>
              <a:t> </a:t>
            </a:r>
            <a:r>
              <a:rPr lang="en-US" sz="1500" dirty="0" err="1"/>
              <a:t>obrazovanja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zapošljavanje</a:t>
            </a:r>
            <a:r>
              <a:rPr lang="en-US" sz="1500" dirty="0"/>
              <a:t> </a:t>
            </a:r>
            <a:r>
              <a:rPr lang="en-US" sz="1500" dirty="0" err="1"/>
              <a:t>marginalizovanih</a:t>
            </a:r>
            <a:r>
              <a:rPr lang="en-US" sz="1500" dirty="0"/>
              <a:t> </a:t>
            </a:r>
            <a:r>
              <a:rPr lang="en-US" sz="1500" dirty="0" err="1"/>
              <a:t>grupa</a:t>
            </a:r>
            <a:r>
              <a:rPr lang="en-US" sz="1500" dirty="0"/>
              <a:t> </a:t>
            </a:r>
            <a:r>
              <a:rPr lang="en-US" sz="1500" dirty="0" err="1"/>
              <a:t>stanovništva</a:t>
            </a:r>
            <a:r>
              <a:rPr lang="en-US" sz="1500" dirty="0"/>
              <a:t> (</a:t>
            </a:r>
            <a:r>
              <a:rPr lang="en-US" sz="1500" dirty="0" err="1"/>
              <a:t>uže</a:t>
            </a:r>
            <a:r>
              <a:rPr lang="en-US" sz="1500" dirty="0"/>
              <a:t> </a:t>
            </a:r>
            <a:r>
              <a:rPr lang="en-US" sz="1500" dirty="0" err="1"/>
              <a:t>specificirano</a:t>
            </a:r>
            <a:r>
              <a:rPr lang="en-US" sz="1500" dirty="0"/>
              <a:t>)</a:t>
            </a:r>
          </a:p>
          <a:p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47C28-2544-4AED-A23A-AD092A7252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" r="14107" b="-1"/>
          <a:stretch/>
        </p:blipFill>
        <p:spPr>
          <a:xfrm>
            <a:off x="4433649" y="1863191"/>
            <a:ext cx="3862707" cy="278568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21030" y="1734770"/>
            <a:ext cx="586275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755331" y="1999637"/>
            <a:ext cx="4395038" cy="395784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388422"/>
            <a:ext cx="8333796" cy="4393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44267-B466-4F7C-979F-77780070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437" y="635870"/>
            <a:ext cx="3532009" cy="87718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/>
              <a:t>NAJKORISNJE BAZE ZA PRETRAŽIVANJE LITERATURE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B6DFB-BBB1-45E8-BACE-3E67302A4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4" r="-1" b="3463"/>
          <a:stretch/>
        </p:blipFill>
        <p:spPr>
          <a:xfrm>
            <a:off x="685800" y="382178"/>
            <a:ext cx="3696824" cy="422118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75782" y="1641411"/>
            <a:ext cx="329184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F6353-48FB-451B-A680-4CD1BFDB3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421" y="1881078"/>
            <a:ext cx="3532008" cy="2724370"/>
          </a:xfrm>
        </p:spPr>
        <p:txBody>
          <a:bodyPr anchor="ctr">
            <a:normAutofit/>
          </a:bodyPr>
          <a:lstStyle/>
          <a:p>
            <a:r>
              <a:rPr lang="en-US" sz="1500" dirty="0"/>
              <a:t>EBSCO</a:t>
            </a:r>
          </a:p>
          <a:p>
            <a:r>
              <a:rPr lang="en-US" sz="1500" dirty="0"/>
              <a:t>ProQuest (Dissertation &amp; Theses)</a:t>
            </a:r>
          </a:p>
          <a:p>
            <a:r>
              <a:rPr lang="en-US" sz="1500" dirty="0"/>
              <a:t>ISI</a:t>
            </a:r>
          </a:p>
          <a:p>
            <a:r>
              <a:rPr lang="en-US" sz="1500" dirty="0"/>
              <a:t>GOOGLE SCHOLAR (www.scholar.google.com)</a:t>
            </a:r>
          </a:p>
          <a:p>
            <a:r>
              <a:rPr lang="en-US" sz="1500" dirty="0" err="1"/>
              <a:t>EconLit</a:t>
            </a:r>
            <a:endParaRPr lang="en-US" sz="1500" dirty="0"/>
          </a:p>
          <a:p>
            <a:r>
              <a:rPr lang="en-US" sz="1500" dirty="0"/>
              <a:t>SCOPUS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7138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2" y="0"/>
            <a:ext cx="9141714" cy="5143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51435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5" name="Rectangle 12">
            <a:extLst>
              <a:ext uri="{FF2B5EF4-FFF2-40B4-BE49-F238E27FC236}">
                <a16:creationId xmlns:a16="http://schemas.microsoft.com/office/drawing/2014/main" id="{99B60357-232D-4489-8786-BF4E4F74B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353676" cy="170619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28928A89-D0B3-42AC-80FB-CA7D44569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43" y="545301"/>
            <a:ext cx="8035257" cy="4074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3E818C-FD52-4CAC-A2A6-A1D7310AB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08" y="2081180"/>
            <a:ext cx="3970719" cy="2447686"/>
          </a:xfrm>
        </p:spPr>
        <p:txBody>
          <a:bodyPr anchor="t">
            <a:normAutofit/>
          </a:bodyPr>
          <a:lstStyle/>
          <a:p>
            <a:r>
              <a:rPr lang="en-US" sz="3600" dirty="0" err="1"/>
              <a:t>Baze</a:t>
            </a:r>
            <a:r>
              <a:rPr lang="en-US" sz="3600" dirty="0"/>
              <a:t> </a:t>
            </a:r>
            <a:r>
              <a:rPr lang="en-US" sz="3600" dirty="0" err="1"/>
              <a:t>podataka</a:t>
            </a:r>
            <a:r>
              <a:rPr lang="en-US" sz="3600" dirty="0"/>
              <a:t> </a:t>
            </a:r>
            <a:r>
              <a:rPr lang="en-US" sz="3600" dirty="0" err="1"/>
              <a:t>časopisa</a:t>
            </a:r>
            <a:r>
              <a:rPr lang="en-US" sz="3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4256F-ABCC-409F-838C-B54D3A10B9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94" b="1667"/>
          <a:stretch/>
        </p:blipFill>
        <p:spPr>
          <a:xfrm>
            <a:off x="353682" y="11"/>
            <a:ext cx="8170808" cy="1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61698-3E9E-49A6-9020-DB737736A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428752"/>
            <a:ext cx="4486499" cy="306560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/>
              <a:t>Baza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indeksira</a:t>
            </a:r>
            <a:r>
              <a:rPr lang="en-US" sz="1600" dirty="0"/>
              <a:t> </a:t>
            </a:r>
            <a:r>
              <a:rPr lang="en-US" sz="1600" dirty="0" err="1"/>
              <a:t>odredjenu</a:t>
            </a:r>
            <a:r>
              <a:rPr lang="en-US" sz="1600" dirty="0"/>
              <a:t> </a:t>
            </a:r>
            <a:r>
              <a:rPr lang="en-US" sz="1600" dirty="0" err="1"/>
              <a:t>publikaciju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U </a:t>
            </a:r>
            <a:r>
              <a:rPr lang="en-US" sz="1600" dirty="0" err="1"/>
              <a:t>baze</a:t>
            </a:r>
            <a:r>
              <a:rPr lang="en-US" sz="1600" dirty="0"/>
              <a:t> se </a:t>
            </a:r>
            <a:r>
              <a:rPr lang="en-US" sz="1600" dirty="0" err="1"/>
              <a:t>unosi</a:t>
            </a:r>
            <a:r>
              <a:rPr lang="en-US" sz="1600" dirty="0"/>
              <a:t> Ime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prezime</a:t>
            </a:r>
            <a:r>
              <a:rPr lang="en-US" sz="1600" dirty="0"/>
              <a:t> </a:t>
            </a:r>
            <a:r>
              <a:rPr lang="en-US" sz="1600" dirty="0" err="1"/>
              <a:t>autora,naziv</a:t>
            </a:r>
            <a:r>
              <a:rPr lang="en-US" sz="1600" dirty="0"/>
              <a:t> </a:t>
            </a:r>
            <a:r>
              <a:rPr lang="en-US" sz="1600" dirty="0" err="1"/>
              <a:t>rada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ključnim</a:t>
            </a:r>
            <a:r>
              <a:rPr lang="en-US" sz="1600" dirty="0"/>
              <a:t> </a:t>
            </a:r>
            <a:r>
              <a:rPr lang="en-US" sz="1600" dirty="0" err="1"/>
              <a:t>rečima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apstrakt</a:t>
            </a:r>
            <a:r>
              <a:rPr lang="en-US" sz="1600" dirty="0"/>
              <a:t> ,a u </a:t>
            </a:r>
            <a:r>
              <a:rPr lang="en-US" sz="1600" dirty="0" err="1"/>
              <a:t>nekim</a:t>
            </a:r>
            <a:r>
              <a:rPr lang="en-US" sz="1600" dirty="0"/>
              <a:t> </a:t>
            </a:r>
            <a:r>
              <a:rPr lang="en-US" sz="1600" dirty="0" err="1"/>
              <a:t>slučajevima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ceo</a:t>
            </a:r>
            <a:r>
              <a:rPr lang="en-US" sz="1600" dirty="0"/>
              <a:t> </a:t>
            </a:r>
            <a:r>
              <a:rPr lang="en-US" sz="1600" dirty="0" err="1"/>
              <a:t>tekst</a:t>
            </a:r>
            <a:r>
              <a:rPr lang="en-US" sz="16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bibliografski</a:t>
            </a:r>
            <a:r>
              <a:rPr lang="en-US" sz="1600" dirty="0"/>
              <a:t> </a:t>
            </a:r>
            <a:r>
              <a:rPr lang="en-US" sz="1600" dirty="0" err="1"/>
              <a:t>zapis</a:t>
            </a:r>
            <a:r>
              <a:rPr lang="en-US" sz="1600" dirty="0"/>
              <a:t> </a:t>
            </a:r>
            <a:r>
              <a:rPr lang="en-US" sz="1600" dirty="0" err="1"/>
              <a:t>sadrži</a:t>
            </a:r>
            <a:r>
              <a:rPr lang="en-US" sz="1600" dirty="0"/>
              <a:t> </a:t>
            </a:r>
            <a:r>
              <a:rPr lang="en-US" sz="1600" dirty="0" err="1"/>
              <a:t>poštansku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elektroničku</a:t>
            </a:r>
            <a:r>
              <a:rPr lang="en-US" sz="1600" dirty="0"/>
              <a:t> </a:t>
            </a:r>
            <a:r>
              <a:rPr lang="en-US" sz="1600" dirty="0" err="1"/>
              <a:t>adresu</a:t>
            </a:r>
            <a:r>
              <a:rPr lang="en-US" sz="1600" dirty="0"/>
              <a:t> </a:t>
            </a:r>
            <a:r>
              <a:rPr lang="en-US" sz="1600" dirty="0" err="1"/>
              <a:t>autora</a:t>
            </a:r>
            <a:r>
              <a:rPr lang="en-US" sz="1600" dirty="0"/>
              <a:t>, </a:t>
            </a:r>
            <a:r>
              <a:rPr lang="en-US" sz="1600" dirty="0" err="1"/>
              <a:t>možete</a:t>
            </a:r>
            <a:r>
              <a:rPr lang="en-US" sz="1600" dirty="0"/>
              <a:t> mu se </a:t>
            </a:r>
            <a:r>
              <a:rPr lang="en-US" sz="1600" dirty="0" err="1"/>
              <a:t>obratiti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direktno</a:t>
            </a:r>
            <a:r>
              <a:rPr lang="en-US" sz="16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Većina</a:t>
            </a:r>
            <a:r>
              <a:rPr lang="en-US" sz="1600" dirty="0"/>
              <a:t> </a:t>
            </a:r>
            <a:r>
              <a:rPr lang="en-US" sz="1600" dirty="0" err="1"/>
              <a:t>autora</a:t>
            </a:r>
            <a:r>
              <a:rPr lang="en-US" sz="1600" dirty="0"/>
              <a:t> </a:t>
            </a:r>
            <a:r>
              <a:rPr lang="en-US" sz="1600" dirty="0" err="1"/>
              <a:t>rado</a:t>
            </a:r>
            <a:r>
              <a:rPr lang="en-US" sz="1600" dirty="0"/>
              <a:t> </a:t>
            </a:r>
            <a:r>
              <a:rPr lang="en-US" sz="1600" dirty="0" err="1"/>
              <a:t>će</a:t>
            </a:r>
            <a:r>
              <a:rPr lang="en-US" sz="1600" dirty="0"/>
              <a:t> </a:t>
            </a:r>
            <a:r>
              <a:rPr lang="en-US" sz="1600" dirty="0" err="1"/>
              <a:t>vam</a:t>
            </a:r>
            <a:r>
              <a:rPr lang="en-US" sz="1600" dirty="0"/>
              <a:t>, bez </a:t>
            </a:r>
            <a:r>
              <a:rPr lang="en-US" sz="1600" dirty="0" err="1"/>
              <a:t>ikakve</a:t>
            </a:r>
            <a:r>
              <a:rPr lang="en-US" sz="1600" dirty="0"/>
              <a:t> </a:t>
            </a:r>
            <a:r>
              <a:rPr lang="en-US" sz="1600" dirty="0" err="1"/>
              <a:t>naknade</a:t>
            </a:r>
            <a:r>
              <a:rPr lang="en-US" sz="1600" dirty="0"/>
              <a:t>, </a:t>
            </a:r>
            <a:r>
              <a:rPr lang="en-US" sz="1600" dirty="0" err="1"/>
              <a:t>poslati</a:t>
            </a:r>
            <a:r>
              <a:rPr lang="en-US" sz="1600" dirty="0"/>
              <a:t> </a:t>
            </a:r>
            <a:r>
              <a:rPr lang="en-US" sz="1600" dirty="0" err="1"/>
              <a:t>svoj</a:t>
            </a:r>
            <a:r>
              <a:rPr lang="en-US" sz="1600" dirty="0"/>
              <a:t> rad.</a:t>
            </a:r>
          </a:p>
          <a:p>
            <a:pPr>
              <a:lnSpc>
                <a:spcPct val="90000"/>
              </a:lnSpc>
            </a:pPr>
            <a:r>
              <a:rPr lang="en-US" sz="1600" dirty="0" err="1"/>
              <a:t>Jedna</a:t>
            </a:r>
            <a:r>
              <a:rPr lang="en-US" sz="1600" dirty="0"/>
              <a:t> od </a:t>
            </a:r>
            <a:r>
              <a:rPr lang="en-US" sz="1600" dirty="0" err="1"/>
              <a:t>najvećih</a:t>
            </a:r>
            <a:r>
              <a:rPr lang="en-US" sz="1600" dirty="0"/>
              <a:t> </a:t>
            </a:r>
            <a:r>
              <a:rPr lang="en-US" sz="1600" dirty="0" err="1"/>
              <a:t>baza</a:t>
            </a:r>
            <a:r>
              <a:rPr lang="en-US" sz="1600" dirty="0"/>
              <a:t> je EBSCO </a:t>
            </a:r>
            <a:r>
              <a:rPr lang="en-US" sz="1600" dirty="0" err="1"/>
              <a:t>koja</a:t>
            </a:r>
            <a:r>
              <a:rPr lang="en-US" sz="1600" dirty="0"/>
              <a:t> </a:t>
            </a:r>
            <a:r>
              <a:rPr lang="en-US" sz="1600" dirty="0" err="1"/>
              <a:t>ima</a:t>
            </a:r>
            <a:r>
              <a:rPr lang="en-US" sz="1600" dirty="0"/>
              <a:t> </a:t>
            </a:r>
            <a:r>
              <a:rPr lang="en-US" sz="1600" dirty="0" err="1"/>
              <a:t>oko</a:t>
            </a:r>
            <a:r>
              <a:rPr lang="en-US" sz="1600" dirty="0"/>
              <a:t> 6000 </a:t>
            </a:r>
            <a:r>
              <a:rPr lang="en-US" sz="1600" dirty="0" err="1"/>
              <a:t>naslova</a:t>
            </a:r>
            <a:r>
              <a:rPr lang="en-US" sz="1600" dirty="0"/>
              <a:t> </a:t>
            </a:r>
            <a:r>
              <a:rPr lang="en-US" sz="1600" dirty="0" err="1"/>
              <a:t>časopisa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joj</a:t>
            </a:r>
            <a:r>
              <a:rPr lang="en-US" sz="1600" dirty="0"/>
              <a:t> se </a:t>
            </a:r>
            <a:r>
              <a:rPr lang="en-US" sz="1600" dirty="0" err="1"/>
              <a:t>slobodno</a:t>
            </a:r>
            <a:r>
              <a:rPr lang="en-US" sz="1600" dirty="0"/>
              <a:t> pristupiti</a:t>
            </a:r>
          </a:p>
        </p:txBody>
      </p:sp>
      <p:cxnSp>
        <p:nvCxnSpPr>
          <p:cNvPr id="47" name="Straight Connector 16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524492" y="4207"/>
            <a:ext cx="0" cy="51435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8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613947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79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619</Words>
  <Application>Microsoft Office PowerPoint</Application>
  <PresentationFormat>On-screen Show (16:9)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 Neue Medium</vt:lpstr>
      <vt:lpstr>Office Theme</vt:lpstr>
      <vt:lpstr>HUMANISTIČKE STUDIJE  </vt:lpstr>
      <vt:lpstr>Vrste izvora literature u društvenim naukama</vt:lpstr>
      <vt:lpstr>Primarni izvori </vt:lpstr>
      <vt:lpstr>Sekundarni izvori</vt:lpstr>
      <vt:lpstr>Tercijarni izvori literature</vt:lpstr>
      <vt:lpstr>Osnovne pretraživačke strategije </vt:lpstr>
      <vt:lpstr>Postupak pregleda literature</vt:lpstr>
      <vt:lpstr>NAJKORISNJE BAZE ZA PRETRAŽIVANJE LITERATURE</vt:lpstr>
      <vt:lpstr>Baze podataka časopisa </vt:lpstr>
      <vt:lpstr>Baze podataka časopisa (nastavak)</vt:lpstr>
      <vt:lpstr>Postupak pisanja pregleda literature</vt:lpstr>
      <vt:lpstr>Kontrolna pitanja</vt:lpstr>
      <vt:lpstr>PRISTUPANJE PISANJU PREGLEDA LITERATURE</vt:lpstr>
      <vt:lpstr>KORISNA UPUTSTVA</vt:lpstr>
      <vt:lpstr>Zaključak</vt:lpstr>
      <vt:lpstr>Domaći zadatak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HUMANISTIČKE STUDIJE</dc:title>
  <dc:creator>Mirjana Radovic</dc:creator>
  <cp:lastModifiedBy>Mirjana Radovic</cp:lastModifiedBy>
  <cp:revision>3</cp:revision>
  <dcterms:created xsi:type="dcterms:W3CDTF">2020-11-26T15:39:50Z</dcterms:created>
  <dcterms:modified xsi:type="dcterms:W3CDTF">2020-11-26T15:59:55Z</dcterms:modified>
</cp:coreProperties>
</file>