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6" r:id="rId3"/>
    <p:sldId id="260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E192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8A821-2D98-42EB-907D-F98E1AF58E7C}" type="datetimeFigureOut">
              <a:rPr lang="sr-Latn-ME" smtClean="0"/>
              <a:t>18.11.2025.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C8009-3F60-44D2-843F-43476BE81D53}" type="slidenum">
              <a:rPr lang="sr-Latn-ME" smtClean="0"/>
              <a:t>‹#›</a:t>
            </a:fld>
            <a:endParaRPr lang="sr-Latn-M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9245" y="111349"/>
            <a:ext cx="8681848" cy="1882092"/>
          </a:xfrm>
        </p:spPr>
        <p:txBody>
          <a:bodyPr>
            <a:normAutofit/>
          </a:bodyPr>
          <a:lstStyle/>
          <a:p>
            <a:r>
              <a:rPr lang="sr-Latn-ME" sz="2400" dirty="0">
                <a:solidFill>
                  <a:schemeClr val="bg1"/>
                </a:solidFill>
                <a:latin typeface="+mn-lt"/>
              </a:rPr>
              <a:t>Fakultet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pravnih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nauka</a:t>
            </a: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r>
              <a:rPr lang="sr-Latn-ME" sz="2400" dirty="0">
                <a:solidFill>
                  <a:schemeClr val="bg1"/>
                </a:solidFill>
                <a:latin typeface="+mn-lt"/>
              </a:rPr>
              <a:t>Raspored predavanja za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ponedeljak</a:t>
            </a:r>
            <a:r>
              <a:rPr lang="sr-Latn-ME" sz="2400" dirty="0">
                <a:solidFill>
                  <a:schemeClr val="bg1"/>
                </a:solidFill>
                <a:latin typeface="+mn-lt"/>
              </a:rPr>
              <a:t> 17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.</a:t>
            </a:r>
            <a:r>
              <a:rPr lang="sr-Latn-ME" altLang="en-US" sz="2400" dirty="0">
                <a:solidFill>
                  <a:schemeClr val="bg1"/>
                </a:solidFill>
                <a:latin typeface="+mn-lt"/>
              </a:rPr>
              <a:t>11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.</a:t>
            </a:r>
            <a:r>
              <a:rPr lang="sr-Latn-ME" sz="2400" dirty="0">
                <a:solidFill>
                  <a:schemeClr val="bg1"/>
                </a:solidFill>
                <a:latin typeface="+mn-lt"/>
              </a:rPr>
              <a:t>202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5</a:t>
            </a:r>
            <a:r>
              <a:rPr lang="sr-Latn-ME" sz="2400" dirty="0">
                <a:solidFill>
                  <a:schemeClr val="bg1"/>
                </a:solidFill>
                <a:latin typeface="+mn-lt"/>
              </a:rPr>
              <a:t>. godine</a:t>
            </a: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endParaRPr lang="sr-Latn-ME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445" y="1791970"/>
            <a:ext cx="11090275" cy="4257675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sr-Latn-ME" sz="7200" dirty="0">
                <a:solidFill>
                  <a:schemeClr val="bg1"/>
                </a:solidFill>
              </a:rPr>
              <a:t>I godina </a:t>
            </a: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08</a:t>
            </a:r>
            <a:r>
              <a:rPr lang="en-US" sz="7200" dirty="0">
                <a:solidFill>
                  <a:schemeClr val="bg1"/>
                </a:solidFill>
              </a:rPr>
              <a:t>.</a:t>
            </a:r>
            <a:r>
              <a:rPr lang="sr-Latn-ME" sz="7200" dirty="0">
                <a:solidFill>
                  <a:schemeClr val="bg1"/>
                </a:solidFill>
              </a:rPr>
              <a:t>0</a:t>
            </a:r>
            <a:r>
              <a:rPr lang="en-US" sz="7200" dirty="0">
                <a:solidFill>
                  <a:schemeClr val="bg1"/>
                </a:solidFill>
              </a:rPr>
              <a:t>0</a:t>
            </a:r>
            <a:r>
              <a:rPr lang="sr-Latn-ME" alt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-</a:t>
            </a:r>
            <a:r>
              <a:rPr lang="sr-Latn-ME" altLang="en-US" sz="7200" dirty="0">
                <a:solidFill>
                  <a:schemeClr val="bg1"/>
                </a:solidFill>
              </a:rPr>
              <a:t> </a:t>
            </a:r>
            <a:r>
              <a:rPr lang="sr-Latn-ME" sz="7200" dirty="0">
                <a:solidFill>
                  <a:schemeClr val="bg1"/>
                </a:solidFill>
              </a:rPr>
              <a:t>09</a:t>
            </a:r>
            <a:r>
              <a:rPr lang="en-US" sz="7200" dirty="0">
                <a:solidFill>
                  <a:schemeClr val="bg1"/>
                </a:solidFill>
              </a:rPr>
              <a:t>.</a:t>
            </a:r>
            <a:r>
              <a:rPr lang="sr-Latn-ME" sz="7200" dirty="0">
                <a:solidFill>
                  <a:schemeClr val="bg1"/>
                </a:solidFill>
              </a:rPr>
              <a:t>3</a:t>
            </a:r>
            <a:r>
              <a:rPr lang="en-US" sz="7200" dirty="0">
                <a:solidFill>
                  <a:schemeClr val="bg1"/>
                </a:solidFill>
              </a:rPr>
              <a:t>0h </a:t>
            </a:r>
            <a:r>
              <a:rPr lang="sr-Latn-ME" sz="7200" dirty="0">
                <a:solidFill>
                  <a:schemeClr val="bg1"/>
                </a:solidFill>
              </a:rPr>
              <a:t>Veliki pravni sistemi </a:t>
            </a:r>
            <a:r>
              <a:rPr lang="en-US" sz="7200" dirty="0">
                <a:solidFill>
                  <a:schemeClr val="bg1"/>
                </a:solidFill>
              </a:rPr>
              <a:t>(V) A1 – </a:t>
            </a:r>
            <a:r>
              <a:rPr lang="en-US" sz="7200" dirty="0" err="1">
                <a:solidFill>
                  <a:schemeClr val="bg1"/>
                </a:solidFill>
              </a:rPr>
              <a:t>mr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sr-Latn-ME" sz="7200" dirty="0">
                <a:solidFill>
                  <a:schemeClr val="bg1"/>
                </a:solidFill>
              </a:rPr>
              <a:t>Boris Bastijančić</a:t>
            </a: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09.4</a:t>
            </a:r>
            <a:r>
              <a:rPr lang="en-US" sz="7200" dirty="0">
                <a:solidFill>
                  <a:schemeClr val="bg1"/>
                </a:solidFill>
              </a:rPr>
              <a:t>5</a:t>
            </a:r>
            <a:r>
              <a:rPr lang="sr-Latn-ME" altLang="en-US" sz="7200" dirty="0">
                <a:solidFill>
                  <a:schemeClr val="bg1"/>
                </a:solidFill>
              </a:rPr>
              <a:t> - 12.15h </a:t>
            </a:r>
            <a:r>
              <a:rPr lang="sr-Latn-ME" sz="7200" dirty="0">
                <a:solidFill>
                  <a:schemeClr val="bg1"/>
                </a:solidFill>
              </a:rPr>
              <a:t>Rimsko privatno pravo</a:t>
            </a:r>
            <a:r>
              <a:rPr lang="en-US" sz="7200" dirty="0">
                <a:solidFill>
                  <a:schemeClr val="bg1"/>
                </a:solidFill>
              </a:rPr>
              <a:t> (</a:t>
            </a:r>
            <a:r>
              <a:rPr lang="sr-Latn-ME" altLang="en-US" sz="7200" dirty="0">
                <a:solidFill>
                  <a:schemeClr val="bg1"/>
                </a:solidFill>
              </a:rPr>
              <a:t>V) A1 - mr Emil Mujović</a:t>
            </a:r>
          </a:p>
          <a:p>
            <a:pPr algn="just"/>
            <a:endParaRPr lang="en-US" sz="7200" dirty="0">
              <a:solidFill>
                <a:schemeClr val="bg1"/>
              </a:solidFill>
            </a:endParaRP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II godina</a:t>
            </a:r>
            <a:endParaRPr lang="en-US" sz="7200" dirty="0">
              <a:solidFill>
                <a:schemeClr val="bg1"/>
              </a:solidFill>
            </a:endParaRPr>
          </a:p>
          <a:p>
            <a:pPr algn="just"/>
            <a:r>
              <a:rPr lang="en-US" sz="7200" dirty="0">
                <a:solidFill>
                  <a:schemeClr val="bg1"/>
                </a:solidFill>
              </a:rPr>
              <a:t>8.00</a:t>
            </a:r>
            <a:r>
              <a:rPr lang="sr-Latn-ME" alt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-</a:t>
            </a:r>
            <a:r>
              <a:rPr lang="sr-Latn-ME" alt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9.30h </a:t>
            </a:r>
            <a:r>
              <a:rPr lang="sr-Latn-ME" sz="7200" dirty="0">
                <a:solidFill>
                  <a:schemeClr val="bg1"/>
                </a:solidFill>
              </a:rPr>
              <a:t>Stvarno pravo </a:t>
            </a:r>
            <a:r>
              <a:rPr lang="en-US" sz="7200" dirty="0">
                <a:solidFill>
                  <a:schemeClr val="bg1"/>
                </a:solidFill>
              </a:rPr>
              <a:t>(</a:t>
            </a:r>
            <a:r>
              <a:rPr lang="sr-Latn-ME" sz="7200" dirty="0">
                <a:solidFill>
                  <a:schemeClr val="bg1"/>
                </a:solidFill>
              </a:rPr>
              <a:t>V</a:t>
            </a:r>
            <a:r>
              <a:rPr lang="en-US" sz="7200" dirty="0">
                <a:solidFill>
                  <a:schemeClr val="bg1"/>
                </a:solidFill>
              </a:rPr>
              <a:t>) </a:t>
            </a:r>
            <a:r>
              <a:rPr lang="sr-Latn-ME" sz="7200" dirty="0">
                <a:solidFill>
                  <a:schemeClr val="bg1"/>
                </a:solidFill>
              </a:rPr>
              <a:t>S1</a:t>
            </a:r>
            <a:r>
              <a:rPr lang="en-US" sz="7200" dirty="0">
                <a:solidFill>
                  <a:schemeClr val="bg1"/>
                </a:solidFill>
              </a:rPr>
              <a:t>1 – </a:t>
            </a:r>
            <a:r>
              <a:rPr lang="en-US" sz="7200" dirty="0" err="1">
                <a:solidFill>
                  <a:schemeClr val="bg1"/>
                </a:solidFill>
              </a:rPr>
              <a:t>mr</a:t>
            </a:r>
            <a:r>
              <a:rPr lang="en-US" sz="7200" dirty="0">
                <a:solidFill>
                  <a:schemeClr val="bg1"/>
                </a:solidFill>
              </a:rPr>
              <a:t> Emil </a:t>
            </a:r>
            <a:r>
              <a:rPr lang="en-US" sz="7200" dirty="0" err="1">
                <a:solidFill>
                  <a:schemeClr val="bg1"/>
                </a:solidFill>
              </a:rPr>
              <a:t>Mujević</a:t>
            </a:r>
            <a:endParaRPr lang="sr-Latn-ME" sz="7200" dirty="0">
              <a:solidFill>
                <a:schemeClr val="bg1"/>
              </a:solidFill>
            </a:endParaRP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14.00 - 15.30h Engleski</a:t>
            </a:r>
            <a:r>
              <a:rPr lang="en-US" altLang="sr-Latn-ME" sz="7200" dirty="0">
                <a:solidFill>
                  <a:schemeClr val="bg1"/>
                </a:solidFill>
              </a:rPr>
              <a:t> jezik</a:t>
            </a:r>
            <a:r>
              <a:rPr lang="sr-Latn-ME" sz="7200" dirty="0">
                <a:solidFill>
                  <a:schemeClr val="bg1"/>
                </a:solidFill>
              </a:rPr>
              <a:t> za pravnike (izborni predmet)</a:t>
            </a:r>
            <a:r>
              <a:rPr lang="en-US" altLang="sr-Latn-ME" sz="7200" dirty="0">
                <a:solidFill>
                  <a:schemeClr val="bg1"/>
                </a:solidFill>
              </a:rPr>
              <a:t> S14</a:t>
            </a:r>
            <a:r>
              <a:rPr lang="sr-Latn-ME" sz="7200" dirty="0">
                <a:solidFill>
                  <a:schemeClr val="bg1"/>
                </a:solidFill>
              </a:rPr>
              <a:t> - mr Irena Dushaj </a:t>
            </a:r>
            <a:endParaRPr lang="en-US" sz="7200" dirty="0">
              <a:solidFill>
                <a:schemeClr val="bg1"/>
              </a:solidFill>
            </a:endParaRP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14.00 - 15.30h Izborno pravo (GOSTUJUĆE PREDAVANJE)  S12 – </a:t>
            </a:r>
            <a:r>
              <a:rPr lang="en-GB" sz="7200" dirty="0">
                <a:solidFill>
                  <a:schemeClr val="bg1"/>
                </a:solidFill>
              </a:rPr>
              <a:t>Nata</a:t>
            </a:r>
            <a:r>
              <a:rPr lang="sr-Latn-ME" sz="7200" dirty="0">
                <a:solidFill>
                  <a:schemeClr val="bg1"/>
                </a:solidFill>
              </a:rPr>
              <a:t>ša Pešić „Izborno pravo Crne Gore“ – obavezno za sve studentkinje i studente koji slušaju predmet Izborno pravo.</a:t>
            </a:r>
          </a:p>
          <a:p>
            <a:pPr algn="just"/>
            <a:endParaRPr lang="sr-Latn-ME" sz="7200" dirty="0">
              <a:solidFill>
                <a:schemeClr val="bg1"/>
              </a:solidFill>
            </a:endParaRP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III godina</a:t>
            </a: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11.45 - 13.15h </a:t>
            </a:r>
            <a:r>
              <a:rPr lang="sr-Latn-ME" sz="7200" dirty="0">
                <a:solidFill>
                  <a:schemeClr val="bg1"/>
                </a:solidFill>
                <a:sym typeface="+mn-ea"/>
              </a:rPr>
              <a:t>Obligaciono pravo II (V) S24 - mr Ivana Jabučanin </a:t>
            </a:r>
            <a:endParaRPr lang="sr-Latn-ME" sz="7200" dirty="0">
              <a:solidFill>
                <a:schemeClr val="bg1"/>
              </a:solidFill>
            </a:endParaRPr>
          </a:p>
          <a:p>
            <a:pPr algn="just"/>
            <a:r>
              <a:rPr lang="sr-Latn-ME" sz="7200" dirty="0">
                <a:solidFill>
                  <a:schemeClr val="bg1"/>
                </a:solidFill>
              </a:rPr>
              <a:t>13.30 - 15.00h Obligaciono pravo II (V) S24 - mr Ivana Jabučanin </a:t>
            </a:r>
          </a:p>
          <a:p>
            <a:pPr algn="just"/>
            <a:endParaRPr lang="sr-Latn-ME" sz="7200" dirty="0">
              <a:solidFill>
                <a:schemeClr val="bg1"/>
              </a:solidFill>
            </a:endParaRPr>
          </a:p>
          <a:p>
            <a:pPr algn="just"/>
            <a:endParaRPr lang="sr-Latn-ME" sz="7200" dirty="0"/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95" y="636270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1955" y="467360"/>
            <a:ext cx="9681845" cy="1223645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Fakultet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pravnih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nauka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Raspored predavanja za utorak 18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11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202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5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. godine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endParaRPr lang="en-US" sz="266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855" y="1770380"/>
            <a:ext cx="10956290" cy="4585335"/>
          </a:xfrm>
        </p:spPr>
        <p:txBody>
          <a:bodyPr>
            <a:normAutofit/>
          </a:bodyPr>
          <a:lstStyle/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I godina</a:t>
            </a:r>
            <a:endParaRPr lang="sr-Latn-ME" altLang="en-US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08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.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00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-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1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0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.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30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h 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Sociologija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 (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P+V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) A1 –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prof. dr Dragan K. Vukčević, doc. dr Branko Bošković, Iva Jovićević </a:t>
            </a:r>
            <a:endParaRPr lang="sr-Latn-ME" altLang="en-US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1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0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.45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- 12.15h Pravna istorija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(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V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) A1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- mr Emil Mujević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 </a:t>
            </a:r>
            <a:endParaRPr lang="en-US" altLang="zh-CN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algn="just" defTabSz="914400">
              <a:buClrTx/>
              <a:buSzTx/>
            </a:pPr>
            <a:endParaRPr lang="en-US" altLang="zh-CN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II </a:t>
            </a:r>
            <a:r>
              <a:rPr lang="en-US" altLang="zh-CN" sz="1800" dirty="0" err="1">
                <a:solidFill>
                  <a:schemeClr val="bg1"/>
                </a:solidFill>
                <a:sym typeface="+mn-ea"/>
              </a:rPr>
              <a:t>godina</a:t>
            </a:r>
            <a:endParaRPr lang="en-US" altLang="zh-CN" sz="1800" kern="1200" dirty="0" err="1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13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.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30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-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1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6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.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00h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 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Radno pravo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(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P+V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) 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A1 </a:t>
            </a: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- </a:t>
            </a: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doc. dr Milica Kovač Orlandić</a:t>
            </a:r>
            <a:endParaRPr lang="sr-Latn-ME" altLang="en-US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endParaRPr lang="sr-Latn-ME" altLang="en-US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en-US" altLang="zh-CN" sz="1800" dirty="0">
                <a:solidFill>
                  <a:schemeClr val="bg1"/>
                </a:solidFill>
                <a:sym typeface="+mn-ea"/>
              </a:rPr>
              <a:t>III </a:t>
            </a:r>
            <a:r>
              <a:rPr lang="en-US" altLang="zh-CN" sz="1800" dirty="0" err="1">
                <a:solidFill>
                  <a:schemeClr val="bg1"/>
                </a:solidFill>
                <a:sym typeface="+mn-ea"/>
              </a:rPr>
              <a:t>godina</a:t>
            </a:r>
            <a:endParaRPr lang="en-US" altLang="zh-CN" sz="18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10.45 - 12.15h Međunarodno privatno pravo (V) S11 - mr Nikola Vojinović</a:t>
            </a:r>
          </a:p>
          <a:p>
            <a:pPr marL="0" indent="0" algn="just" defTabSz="914400">
              <a:buClrTx/>
              <a:buSzTx/>
              <a:buNone/>
            </a:pPr>
            <a:r>
              <a:rPr lang="sr-Latn-ME" altLang="en-US" sz="1800" dirty="0">
                <a:solidFill>
                  <a:schemeClr val="bg1"/>
                </a:solidFill>
                <a:sym typeface="+mn-ea"/>
              </a:rPr>
              <a:t>12.30 - 14.00h  Međunarodno privatno pravo (V) S11 - mr Nikola Vojinović</a:t>
            </a:r>
          </a:p>
          <a:p>
            <a:pPr marL="0" indent="0" algn="just" defTabSz="914400">
              <a:buClrTx/>
              <a:buSzTx/>
              <a:buNone/>
            </a:pPr>
            <a:endParaRPr lang="sr-Latn-ME" altLang="en-US" sz="1800" kern="1200" dirty="0"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50" y="535305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0015" y="111349"/>
            <a:ext cx="8681848" cy="1882092"/>
          </a:xfrm>
        </p:spPr>
        <p:txBody>
          <a:bodyPr>
            <a:normAutofit/>
          </a:bodyPr>
          <a:lstStyle/>
          <a:p>
            <a:r>
              <a:rPr lang="sr-Latn-ME" sz="2400" dirty="0">
                <a:solidFill>
                  <a:schemeClr val="bg1"/>
                </a:solidFill>
                <a:latin typeface="+mn-lt"/>
              </a:rPr>
              <a:t>Fakultet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pravnih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nauka</a:t>
            </a: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r>
              <a:rPr lang="sr-Latn-ME" sz="2400" dirty="0">
                <a:solidFill>
                  <a:schemeClr val="bg1"/>
                </a:solidFill>
                <a:latin typeface="+mn-lt"/>
              </a:rPr>
              <a:t>Raspored predavanja za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srijedu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sr-Latn-ME" altLang="en-US" sz="2400" dirty="0">
                <a:solidFill>
                  <a:schemeClr val="bg1"/>
                </a:solidFill>
                <a:latin typeface="+mn-lt"/>
              </a:rPr>
              <a:t>19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.1</a:t>
            </a:r>
            <a:r>
              <a:rPr lang="sr-Latn-ME" altLang="en-US" sz="2400" dirty="0">
                <a:solidFill>
                  <a:schemeClr val="bg1"/>
                </a:solidFill>
                <a:latin typeface="+mn-lt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.</a:t>
            </a:r>
            <a:r>
              <a:rPr lang="sr-Latn-ME" sz="2400" dirty="0">
                <a:solidFill>
                  <a:schemeClr val="bg1"/>
                </a:solidFill>
                <a:latin typeface="+mn-lt"/>
              </a:rPr>
              <a:t>202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5</a:t>
            </a:r>
            <a:r>
              <a:rPr lang="sr-Latn-ME" sz="2400" dirty="0">
                <a:solidFill>
                  <a:schemeClr val="bg1"/>
                </a:solidFill>
                <a:latin typeface="+mn-lt"/>
              </a:rPr>
              <a:t>. godine</a:t>
            </a:r>
            <a:br>
              <a:rPr lang="sr-Latn-ME" sz="2400" dirty="0">
                <a:solidFill>
                  <a:schemeClr val="bg1"/>
                </a:solidFill>
                <a:latin typeface="+mn-lt"/>
              </a:rPr>
            </a:br>
            <a:endParaRPr lang="sr-Latn-ME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6075" y="1807210"/>
            <a:ext cx="11378565" cy="4370705"/>
          </a:xfrm>
        </p:spPr>
        <p:txBody>
          <a:bodyPr>
            <a:noAutofit/>
          </a:bodyPr>
          <a:lstStyle/>
          <a:p>
            <a:pPr algn="just"/>
            <a:r>
              <a:rPr lang="sr-Latn-ME" sz="1600" dirty="0">
                <a:solidFill>
                  <a:schemeClr val="bg1"/>
                </a:solidFill>
              </a:rPr>
              <a:t>I godina</a:t>
            </a:r>
          </a:p>
          <a:p>
            <a:pPr algn="just"/>
            <a:r>
              <a:rPr lang="sr-Latn-ME" sz="1600" dirty="0">
                <a:solidFill>
                  <a:schemeClr val="bg1"/>
                </a:solidFill>
              </a:rPr>
              <a:t>8.00 - 9.30h Pravna etika (P+V) (izborni predmet) - prof. dr Dragan K. Vukčević, mr Emil Mujević</a:t>
            </a:r>
          </a:p>
          <a:p>
            <a:pPr algn="just"/>
            <a:r>
              <a:rPr lang="en-US" sz="1600" dirty="0">
                <a:solidFill>
                  <a:schemeClr val="bg1"/>
                </a:solidFill>
              </a:rPr>
              <a:t>9.45</a:t>
            </a:r>
            <a:r>
              <a:rPr lang="sr-Latn-ME" altLang="en-US" sz="1600" dirty="0">
                <a:solidFill>
                  <a:schemeClr val="bg1"/>
                </a:solidFill>
              </a:rPr>
              <a:t> - 11.15h </a:t>
            </a:r>
            <a:r>
              <a:rPr lang="sr-Latn-ME" sz="1600" dirty="0">
                <a:solidFill>
                  <a:schemeClr val="bg1"/>
                </a:solidFill>
              </a:rPr>
              <a:t>Jurisprudencija </a:t>
            </a:r>
            <a:r>
              <a:rPr lang="en-US" sz="1600" dirty="0">
                <a:solidFill>
                  <a:schemeClr val="bg1"/>
                </a:solidFill>
              </a:rPr>
              <a:t>(</a:t>
            </a:r>
            <a:r>
              <a:rPr lang="sr-Latn-ME" altLang="en-US" sz="1600" dirty="0">
                <a:solidFill>
                  <a:schemeClr val="bg1"/>
                </a:solidFill>
              </a:rPr>
              <a:t>P</a:t>
            </a:r>
            <a:r>
              <a:rPr lang="en-US" sz="1600" dirty="0">
                <a:solidFill>
                  <a:schemeClr val="bg1"/>
                </a:solidFill>
              </a:rPr>
              <a:t>) A1 </a:t>
            </a:r>
            <a:r>
              <a:rPr lang="sr-Latn-ME" altLang="en-US" sz="1600" dirty="0">
                <a:solidFill>
                  <a:schemeClr val="bg1"/>
                </a:solidFill>
              </a:rPr>
              <a:t>- prof. dr Mladen Vukčević</a:t>
            </a:r>
          </a:p>
          <a:p>
            <a:pPr algn="just"/>
            <a:r>
              <a:rPr lang="sr-Latn-ME" altLang="en-US" sz="1600" dirty="0">
                <a:solidFill>
                  <a:schemeClr val="bg1"/>
                </a:solidFill>
              </a:rPr>
              <a:t>11.45 - 13.15h Jurisprudencija (V) A1 - mr Boris Bastijančić</a:t>
            </a:r>
            <a:endParaRPr lang="en-US" sz="1600" dirty="0">
              <a:solidFill>
                <a:schemeClr val="bg1"/>
              </a:solidFill>
            </a:endParaRPr>
          </a:p>
          <a:p>
            <a:pPr algn="just"/>
            <a:endParaRPr lang="en-US" sz="1600" dirty="0">
              <a:solidFill>
                <a:schemeClr val="bg1"/>
              </a:solidFill>
            </a:endParaRPr>
          </a:p>
          <a:p>
            <a:pPr algn="just"/>
            <a:r>
              <a:rPr lang="en-US" sz="1600" dirty="0">
                <a:solidFill>
                  <a:schemeClr val="bg1"/>
                </a:solidFill>
              </a:rPr>
              <a:t>II </a:t>
            </a:r>
            <a:r>
              <a:rPr lang="en-GB" sz="1600" dirty="0">
                <a:solidFill>
                  <a:schemeClr val="bg1"/>
                </a:solidFill>
              </a:rPr>
              <a:t>g</a:t>
            </a:r>
            <a:r>
              <a:rPr lang="en-US" sz="1600" dirty="0" err="1">
                <a:solidFill>
                  <a:schemeClr val="bg1"/>
                </a:solidFill>
              </a:rPr>
              <a:t>odina</a:t>
            </a:r>
            <a:endParaRPr lang="en-US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11.45</a:t>
            </a:r>
            <a:r>
              <a:rPr lang="sr-Latn-ME" sz="1600" dirty="0">
                <a:solidFill>
                  <a:schemeClr val="bg1"/>
                </a:solidFill>
              </a:rPr>
              <a:t> – 13.15h Krivično pravo I </a:t>
            </a:r>
            <a:r>
              <a:rPr lang="en-US" sz="1600" dirty="0">
                <a:solidFill>
                  <a:schemeClr val="bg1"/>
                </a:solidFill>
              </a:rPr>
              <a:t>(</a:t>
            </a:r>
            <a:r>
              <a:rPr lang="sr-Latn-ME" altLang="en-US" sz="1600" dirty="0">
                <a:solidFill>
                  <a:schemeClr val="bg1"/>
                </a:solidFill>
              </a:rPr>
              <a:t>V</a:t>
            </a:r>
            <a:r>
              <a:rPr lang="en-US" sz="1600" dirty="0">
                <a:solidFill>
                  <a:schemeClr val="bg1"/>
                </a:solidFill>
              </a:rPr>
              <a:t>) S12 – </a:t>
            </a:r>
            <a:r>
              <a:rPr lang="sr-Latn-ME" sz="1600" dirty="0">
                <a:solidFill>
                  <a:schemeClr val="bg1"/>
                </a:solidFill>
                <a:sym typeface="+mn-ea"/>
              </a:rPr>
              <a:t>Aleksa Brajović</a:t>
            </a:r>
            <a:endParaRPr lang="en-US" sz="1600" dirty="0">
              <a:solidFill>
                <a:schemeClr val="bg1"/>
              </a:solidFill>
            </a:endParaRPr>
          </a:p>
          <a:p>
            <a:pPr algn="just"/>
            <a:r>
              <a:rPr lang="sr-Latn-ME" sz="1600" dirty="0">
                <a:solidFill>
                  <a:schemeClr val="bg1"/>
                </a:solidFill>
              </a:rPr>
              <a:t>13.30 - 15.00h Krivično pravo I (P) A1 – </a:t>
            </a:r>
            <a:r>
              <a:rPr lang="en-US" sz="1600" dirty="0">
                <a:solidFill>
                  <a:schemeClr val="bg1"/>
                </a:solidFill>
                <a:sym typeface="+mn-ea"/>
              </a:rPr>
              <a:t>doc. </a:t>
            </a:r>
            <a:r>
              <a:rPr lang="en-US" sz="1600" dirty="0" err="1">
                <a:solidFill>
                  <a:schemeClr val="bg1"/>
                </a:solidFill>
                <a:sym typeface="+mn-ea"/>
              </a:rPr>
              <a:t>dr</a:t>
            </a:r>
            <a:r>
              <a:rPr lang="en-US" sz="1600" dirty="0">
                <a:solidFill>
                  <a:schemeClr val="bg1"/>
                </a:solidFill>
                <a:sym typeface="+mn-ea"/>
              </a:rPr>
              <a:t> </a:t>
            </a:r>
            <a:r>
              <a:rPr lang="sr-Latn-ME" sz="1600" dirty="0">
                <a:solidFill>
                  <a:schemeClr val="bg1"/>
                </a:solidFill>
                <a:sym typeface="+mn-ea"/>
              </a:rPr>
              <a:t>Jelena Đurišić</a:t>
            </a:r>
            <a:endParaRPr lang="sr-Latn-ME" sz="1600" dirty="0">
              <a:solidFill>
                <a:schemeClr val="bg1"/>
              </a:solidFill>
            </a:endParaRPr>
          </a:p>
          <a:p>
            <a:pPr algn="just"/>
            <a:r>
              <a:rPr lang="sr-Latn-ME" sz="1600" dirty="0">
                <a:solidFill>
                  <a:schemeClr val="bg1"/>
                </a:solidFill>
              </a:rPr>
              <a:t> </a:t>
            </a:r>
            <a:endParaRPr lang="sr-Latn-ME" sz="1600" dirty="0">
              <a:solidFill>
                <a:schemeClr val="bg1"/>
              </a:solidFill>
              <a:sym typeface="+mn-ea"/>
            </a:endParaRPr>
          </a:p>
          <a:p>
            <a:pPr algn="just"/>
            <a:r>
              <a:rPr lang="en-US" sz="1600" dirty="0">
                <a:solidFill>
                  <a:schemeClr val="bg1"/>
                </a:solidFill>
              </a:rPr>
              <a:t>III </a:t>
            </a:r>
            <a:r>
              <a:rPr lang="en-US" sz="1600" dirty="0" err="1">
                <a:solidFill>
                  <a:schemeClr val="bg1"/>
                </a:solidFill>
              </a:rPr>
              <a:t>godina</a:t>
            </a:r>
          </a:p>
          <a:p>
            <a:pPr algn="just"/>
            <a:r>
              <a:rPr lang="sr-Latn-ME" sz="1600" dirty="0">
                <a:solidFill>
                  <a:schemeClr val="bg1"/>
                </a:solidFill>
                <a:sym typeface="+mn-ea"/>
              </a:rPr>
              <a:t>8.00 - 9.30h Kompanijsko pravo (V) A3 - mr Andrea Mićanović </a:t>
            </a:r>
          </a:p>
          <a:p>
            <a:pPr algn="just"/>
            <a:endParaRPr lang="sr-Latn-ME" sz="16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95" y="474345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Fakultet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pravnih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nauka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Raspored predavanja za četvrtak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20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.1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202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5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. godine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endParaRPr lang="en-US" sz="266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65" y="1691640"/>
            <a:ext cx="10909935" cy="4485640"/>
          </a:xfrm>
        </p:spPr>
        <p:txBody>
          <a:bodyPr/>
          <a:lstStyle/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I godina</a:t>
            </a: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  <a:sym typeface="+mn-ea"/>
              </a:rPr>
              <a:t>19.00 – 20.30h Rimsko privatno pravo (ONLINE) – prof. dr Andreja Katančević</a:t>
            </a:r>
          </a:p>
          <a:p>
            <a:pPr marL="0" indent="0">
              <a:buNone/>
            </a:pPr>
            <a:endParaRPr lang="sr-Latn-ME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altLang="en-US" sz="2000" dirty="0">
              <a:solidFill>
                <a:schemeClr val="bg1"/>
              </a:solidFill>
            </a:endParaRPr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75" y="286385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020" y="402590"/>
            <a:ext cx="10515600" cy="1288415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Fakultet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pravnih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nauka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Raspored predavanja za petak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21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.1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202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5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. godine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endParaRPr lang="en-US" sz="266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85" y="1691005"/>
            <a:ext cx="10851515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I godina</a:t>
            </a: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12.00h </a:t>
            </a:r>
            <a:r>
              <a:rPr lang="en-US" altLang="en-US" sz="2000" dirty="0" err="1">
                <a:solidFill>
                  <a:schemeClr val="bg1"/>
                </a:solidFill>
              </a:rPr>
              <a:t>Akademski</a:t>
            </a:r>
            <a:r>
              <a:rPr lang="en-US" altLang="en-US" sz="2000" dirty="0">
                <a:solidFill>
                  <a:schemeClr val="bg1"/>
                </a:solidFill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</a:rPr>
              <a:t>trijalog</a:t>
            </a:r>
            <a:r>
              <a:rPr lang="en-US" altLang="en-US" sz="2000" dirty="0">
                <a:solidFill>
                  <a:schemeClr val="bg1"/>
                </a:solidFill>
              </a:rPr>
              <a:t> "</a:t>
            </a:r>
            <a:r>
              <a:rPr lang="en-US" altLang="en-US" sz="2000" dirty="0" err="1">
                <a:solidFill>
                  <a:schemeClr val="bg1"/>
                </a:solidFill>
              </a:rPr>
              <a:t>Memoari</a:t>
            </a:r>
            <a:r>
              <a:rPr lang="en-US" altLang="en-US" sz="2000" dirty="0">
                <a:solidFill>
                  <a:schemeClr val="bg1"/>
                </a:solidFill>
              </a:rPr>
              <a:t> Gavra Vukovi</a:t>
            </a:r>
            <a:r>
              <a:rPr lang="" altLang="en-US" sz="2000" dirty="0">
                <a:solidFill>
                  <a:schemeClr val="bg1"/>
                </a:solidFill>
              </a:rPr>
              <a:t>ć</a:t>
            </a:r>
            <a:r>
              <a:rPr lang="en-US" altLang="en-US" sz="2000" dirty="0">
                <a:solidFill>
                  <a:schemeClr val="bg1"/>
                </a:solidFill>
              </a:rPr>
              <a:t>a - 40 </a:t>
            </a:r>
            <a:r>
              <a:rPr lang="en-US" altLang="en-US" sz="2000" dirty="0" err="1">
                <a:solidFill>
                  <a:schemeClr val="bg1"/>
                </a:solidFill>
              </a:rPr>
              <a:t>godina</a:t>
            </a:r>
            <a:r>
              <a:rPr lang="en-US" altLang="en-US" sz="2000" dirty="0">
                <a:solidFill>
                  <a:schemeClr val="bg1"/>
                </a:solidFill>
              </a:rPr>
              <a:t> me</a:t>
            </a:r>
            <a:r>
              <a:rPr lang="" altLang="en-US" sz="2000" dirty="0">
                <a:solidFill>
                  <a:schemeClr val="bg1"/>
                </a:solidFill>
              </a:rPr>
              <a:t>đ</a:t>
            </a:r>
            <a:r>
              <a:rPr lang="en-US" altLang="en-US" sz="2000" dirty="0">
                <a:solidFill>
                  <a:schemeClr val="bg1"/>
                </a:solidFill>
              </a:rPr>
              <a:t>u nama"</a:t>
            </a:r>
            <a:r>
              <a:rPr lang="sr-Latn-ME" altLang="en-US" sz="2000" dirty="0">
                <a:solidFill>
                  <a:schemeClr val="bg1"/>
                </a:solidFill>
              </a:rPr>
              <a:t> A1- obavezno za studente i studentkinje koji slušaju predmet </a:t>
            </a:r>
            <a:r>
              <a:rPr lang="sr-Latn-ME" altLang="en-US" sz="2000" b="1" dirty="0">
                <a:solidFill>
                  <a:schemeClr val="bg1"/>
                </a:solidFill>
              </a:rPr>
              <a:t>Pravnu istoriju</a:t>
            </a: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  <a:sym typeface="+mn-ea"/>
              </a:rPr>
              <a:t>19.00 – 20.30h Rimsko privatno pravo (ONLINE) – prof. dr Andreja Katančević</a:t>
            </a:r>
          </a:p>
          <a:p>
            <a:pPr marL="0" indent="0">
              <a:buNone/>
            </a:pPr>
            <a:endParaRPr lang="sr-Latn-ME" alt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alt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II godina </a:t>
            </a: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  <a:sym typeface="+mn-ea"/>
              </a:rPr>
              <a:t>12.00h 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Akademski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trijalog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"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Memoari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Gavra 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Vukovića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- 40 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godina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sym typeface="+mn-ea"/>
              </a:rPr>
              <a:t>među</a:t>
            </a:r>
            <a:r>
              <a:rPr lang="en-US" altLang="en-US" sz="2000" dirty="0">
                <a:solidFill>
                  <a:schemeClr val="bg1"/>
                </a:solidFill>
                <a:sym typeface="+mn-ea"/>
              </a:rPr>
              <a:t> nama"</a:t>
            </a:r>
            <a:r>
              <a:rPr lang="sr-Latn-ME" altLang="en-US" sz="2000" dirty="0">
                <a:solidFill>
                  <a:schemeClr val="bg1"/>
                </a:solidFill>
                <a:sym typeface="+mn-ea"/>
              </a:rPr>
              <a:t> A1- obavezno za studente i studentkinje koji slušaju predmet </a:t>
            </a:r>
            <a:r>
              <a:rPr lang="sr-Latn-ME" altLang="en-US" sz="2000" b="1" dirty="0">
                <a:solidFill>
                  <a:schemeClr val="bg1"/>
                </a:solidFill>
                <a:sym typeface="+mn-ea"/>
              </a:rPr>
              <a:t>Nasljedno pravo</a:t>
            </a:r>
            <a:endParaRPr lang="sr-Latn-ME" alt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III godina</a:t>
            </a:r>
          </a:p>
          <a:p>
            <a:pPr marL="0" indent="0">
              <a:buNone/>
            </a:pPr>
            <a:r>
              <a:rPr lang="sr-Latn-ME" altLang="en-US" sz="2000" dirty="0">
                <a:solidFill>
                  <a:schemeClr val="bg1"/>
                </a:solidFill>
              </a:rPr>
              <a:t>10.30 - 14.45h Obligaciono pravo II (P) S12 - prof. dr Marija Karanikić Mirić</a:t>
            </a:r>
          </a:p>
          <a:p>
            <a:pPr marL="0" indent="0">
              <a:buNone/>
            </a:pPr>
            <a:endParaRPr lang="sr-Latn-ME" altLang="en-US" sz="2000" dirty="0">
              <a:solidFill>
                <a:schemeClr val="bg1"/>
              </a:solidFill>
            </a:endParaRPr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70" y="327660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4815"/>
            <a:ext cx="10515600" cy="1266190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Fakultet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pravnih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nauka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Raspored predavanja za subotu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22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.1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202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5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. godine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endParaRPr lang="sr-Latn-ME" altLang="en-US" sz="266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altLang="en-US" sz="2000">
                <a:solidFill>
                  <a:schemeClr val="bg1"/>
                </a:solidFill>
                <a:sym typeface="+mn-ea"/>
              </a:rPr>
              <a:t>III godina</a:t>
            </a:r>
            <a:endParaRPr lang="sr-Latn-ME" alt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r-Latn-ME" altLang="en-US" sz="2000">
                <a:solidFill>
                  <a:schemeClr val="bg1"/>
                </a:solidFill>
                <a:sym typeface="+mn-ea"/>
              </a:rPr>
              <a:t>8.00 - 11.45h Obligaciono pravo II (P) S22 - prof. dr Marija Karanikić Mirić</a:t>
            </a:r>
            <a:endParaRPr lang="sr-Latn-ME" alt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4" name="Picture 3" descr="A logo with a red circle and green arrow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90" y="286385"/>
            <a:ext cx="1555750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8945"/>
            <a:ext cx="10515600" cy="1242060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Fakultet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pravnih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en-US" sz="2665" dirty="0" err="1">
                <a:solidFill>
                  <a:schemeClr val="bg1"/>
                </a:solidFill>
                <a:latin typeface="+mn-lt"/>
                <a:sym typeface="+mn-ea"/>
              </a:rPr>
              <a:t>nauka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Raspored predavanja za nedelju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 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23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.1</a:t>
            </a:r>
            <a:r>
              <a:rPr lang="sr-Latn-ME" altLang="en-US" sz="2665" dirty="0">
                <a:solidFill>
                  <a:schemeClr val="bg1"/>
                </a:solidFill>
                <a:latin typeface="+mn-lt"/>
                <a:sym typeface="+mn-ea"/>
              </a:rPr>
              <a:t>1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.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202</a:t>
            </a:r>
            <a:r>
              <a:rPr lang="en-US" sz="2665" dirty="0">
                <a:solidFill>
                  <a:schemeClr val="bg1"/>
                </a:solidFill>
                <a:latin typeface="+mn-lt"/>
                <a:sym typeface="+mn-ea"/>
              </a:rPr>
              <a:t>5</a:t>
            </a:r>
            <a: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  <a:t>. godine</a:t>
            </a:r>
            <a:br>
              <a:rPr lang="sr-Latn-ME" sz="2665" dirty="0">
                <a:solidFill>
                  <a:schemeClr val="bg1"/>
                </a:solidFill>
                <a:latin typeface="+mn-lt"/>
                <a:sym typeface="+mn-ea"/>
              </a:rPr>
            </a:br>
            <a:endParaRPr lang="en-US" sz="266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altLang="en-US" sz="2000">
                <a:solidFill>
                  <a:schemeClr val="bg1"/>
                </a:solidFill>
                <a:sym typeface="+mn-ea"/>
              </a:rPr>
              <a:t>III godina</a:t>
            </a:r>
            <a:endParaRPr lang="sr-Latn-ME" alt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r-Latn-ME" altLang="en-US" sz="2000">
                <a:solidFill>
                  <a:schemeClr val="bg1"/>
                </a:solidFill>
                <a:sym typeface="+mn-ea"/>
              </a:rPr>
              <a:t>8.00 - 11.45h Obligaciono pravo II (P) S12 - prof. dr Marija Karanikić Mirić</a:t>
            </a:r>
            <a:endParaRPr lang="sr-Latn-ME" alt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altLang="en-US" sz="20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70" y="354965"/>
            <a:ext cx="1562100" cy="11582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FF66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2974</TotalTime>
  <Words>612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Fakultet pravnih nauka  Raspored predavanja za ponedeljak 17.11.2025. godine </vt:lpstr>
      <vt:lpstr>Fakultet pravnih nauka  Raspored predavanja za utorak 18.11.2025. godine </vt:lpstr>
      <vt:lpstr>Fakultet pravnih nauka  Raspored predavanja za srijedu 19.11.2025. godine </vt:lpstr>
      <vt:lpstr>Fakultet pravnih nauka  Raspored predavanja za četvrtak 20.11.2025. godine </vt:lpstr>
      <vt:lpstr>Fakultet pravnih nauka  Raspored predavanja za petak 21.11.2025. godine </vt:lpstr>
      <vt:lpstr>Fakultet pravnih nauka  Raspored predavanja za subotu 22.11.2025. godine </vt:lpstr>
      <vt:lpstr>Fakultet pravnih nauka  Raspored predavanja za nedelju 23.11.2025. godine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Fakultet umjetnosti  Raspored predavanja za ponedeljak 18.10.2021.</dc:title>
  <dc:creator>DeLL</dc:creator>
  <cp:lastModifiedBy>Miljana Rakočević</cp:lastModifiedBy>
  <cp:revision>184</cp:revision>
  <dcterms:created xsi:type="dcterms:W3CDTF">2021-10-11T11:20:00Z</dcterms:created>
  <dcterms:modified xsi:type="dcterms:W3CDTF">2025-11-19T16:01:54Z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9ED6F772907747C2915D014816D7E6FE_13</vt:lpwstr>
  </property>
  <property fmtid="{D5CDD505-2E9C-101B-9397-08002B2CF9AE}" pid="3" name="KSOProductBuildVer">
    <vt:lpwstr>1033-12.2.0.22549</vt:lpwstr>
  </property>
</Properties>
</file>