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84" r:id="rId20"/>
    <p:sldId id="285" r:id="rId21"/>
    <p:sldId id="286" r:id="rId22"/>
    <p:sldId id="287" r:id="rId23"/>
    <p:sldId id="290" r:id="rId24"/>
    <p:sldId id="291" r:id="rId25"/>
    <p:sldId id="292" r:id="rId26"/>
    <p:sldId id="293" r:id="rId27"/>
    <p:sldId id="288" r:id="rId28"/>
    <p:sldId id="289" r:id="rId29"/>
  </p:sldIdLst>
  <p:sldSz cx="9144000" cy="5143500" type="screen16x9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00"/>
    <a:srgbClr val="FD6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868" autoAdjust="0"/>
  </p:normalViewPr>
  <p:slideViewPr>
    <p:cSldViewPr>
      <p:cViewPr varScale="1">
        <p:scale>
          <a:sx n="118" d="100"/>
          <a:sy n="118" d="100"/>
        </p:scale>
        <p:origin x="175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A1E9F-DD4B-4DBC-A719-A8318785C17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1A3E93-D2C3-454E-9DF3-BFC05C73996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Uočiti razlike među načinima citiranja unutar stilova koristeći date primere;</a:t>
          </a:r>
        </a:p>
      </dgm:t>
    </dgm:pt>
    <dgm:pt modelId="{6BF23E74-6BAE-4007-9953-256DFABC02FE}" type="parTrans" cxnId="{E3711CB4-878B-4E08-B16F-09172ED67E26}">
      <dgm:prSet/>
      <dgm:spPr/>
      <dgm:t>
        <a:bodyPr/>
        <a:lstStyle/>
        <a:p>
          <a:endParaRPr lang="en-US"/>
        </a:p>
      </dgm:t>
    </dgm:pt>
    <dgm:pt modelId="{055646FE-6DD8-4FD9-B4C4-EEB17703D648}" type="sibTrans" cxnId="{E3711CB4-878B-4E08-B16F-09172ED67E26}">
      <dgm:prSet/>
      <dgm:spPr/>
      <dgm:t>
        <a:bodyPr/>
        <a:lstStyle/>
        <a:p>
          <a:endParaRPr lang="en-US"/>
        </a:p>
      </dgm:t>
    </dgm:pt>
    <dgm:pt modelId="{01CE28D6-E78A-4788-80C2-6E541D3C78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Nadjite na netu  po jedan naučni članak pisan u Harvard,Čikago i APA stilu.</a:t>
          </a:r>
        </a:p>
      </dgm:t>
    </dgm:pt>
    <dgm:pt modelId="{EFD751EE-225E-4C66-B833-AE084A8844BD}" type="parTrans" cxnId="{22F42B01-DEE9-46E1-B91F-1016FA2D0E39}">
      <dgm:prSet/>
      <dgm:spPr/>
      <dgm:t>
        <a:bodyPr/>
        <a:lstStyle/>
        <a:p>
          <a:endParaRPr lang="en-US"/>
        </a:p>
      </dgm:t>
    </dgm:pt>
    <dgm:pt modelId="{4402FFC9-8B54-442F-B918-F13B272CDC2E}" type="sibTrans" cxnId="{22F42B01-DEE9-46E1-B91F-1016FA2D0E39}">
      <dgm:prSet/>
      <dgm:spPr/>
      <dgm:t>
        <a:bodyPr/>
        <a:lstStyle/>
        <a:p>
          <a:endParaRPr lang="en-US"/>
        </a:p>
      </dgm:t>
    </dgm:pt>
    <dgm:pt modelId="{607F09B2-3CB2-432A-8334-AC0DE594B02B}" type="pres">
      <dgm:prSet presAssocID="{989A1E9F-DD4B-4DBC-A719-A8318785C17E}" presName="root" presStyleCnt="0">
        <dgm:presLayoutVars>
          <dgm:dir/>
          <dgm:resizeHandles val="exact"/>
        </dgm:presLayoutVars>
      </dgm:prSet>
      <dgm:spPr/>
    </dgm:pt>
    <dgm:pt modelId="{F2201402-F004-4FCA-99DE-E871558B5DCD}" type="pres">
      <dgm:prSet presAssocID="{041A3E93-D2C3-454E-9DF3-BFC05C739967}" presName="compNode" presStyleCnt="0"/>
      <dgm:spPr/>
    </dgm:pt>
    <dgm:pt modelId="{665FBBD9-29C1-452E-8C4D-5458CBAA9D82}" type="pres">
      <dgm:prSet presAssocID="{041A3E93-D2C3-454E-9DF3-BFC05C739967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24FB983-4E58-4556-A5BB-35979855C0E7}" type="pres">
      <dgm:prSet presAssocID="{041A3E93-D2C3-454E-9DF3-BFC05C73996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Cake"/>
        </a:ext>
      </dgm:extLst>
    </dgm:pt>
    <dgm:pt modelId="{5FD01777-E745-46A8-9CE4-9531BB830944}" type="pres">
      <dgm:prSet presAssocID="{041A3E93-D2C3-454E-9DF3-BFC05C739967}" presName="spaceRect" presStyleCnt="0"/>
      <dgm:spPr/>
    </dgm:pt>
    <dgm:pt modelId="{D031418D-FD3E-4593-9291-B9E8C3DEA40B}" type="pres">
      <dgm:prSet presAssocID="{041A3E93-D2C3-454E-9DF3-BFC05C739967}" presName="textRect" presStyleLbl="revTx" presStyleIdx="0" presStyleCnt="2">
        <dgm:presLayoutVars>
          <dgm:chMax val="1"/>
          <dgm:chPref val="1"/>
        </dgm:presLayoutVars>
      </dgm:prSet>
      <dgm:spPr/>
    </dgm:pt>
    <dgm:pt modelId="{16BE22C7-1E12-4633-AF4C-0F016A833D1E}" type="pres">
      <dgm:prSet presAssocID="{055646FE-6DD8-4FD9-B4C4-EEB17703D648}" presName="sibTrans" presStyleCnt="0"/>
      <dgm:spPr/>
    </dgm:pt>
    <dgm:pt modelId="{E00219C9-1AD3-4BCE-9719-F5CBF0925A9D}" type="pres">
      <dgm:prSet presAssocID="{01CE28D6-E78A-4788-80C2-6E541D3C7808}" presName="compNode" presStyleCnt="0"/>
      <dgm:spPr/>
    </dgm:pt>
    <dgm:pt modelId="{E6ACB0C2-0299-489B-A2E5-B0E077528C54}" type="pres">
      <dgm:prSet presAssocID="{01CE28D6-E78A-4788-80C2-6E541D3C7808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1173624-6189-4C76-A87C-7497FABC9837}" type="pres">
      <dgm:prSet presAssocID="{01CE28D6-E78A-4788-80C2-6E541D3C780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39683B1-B979-4361-9563-37E03F4D4640}" type="pres">
      <dgm:prSet presAssocID="{01CE28D6-E78A-4788-80C2-6E541D3C7808}" presName="spaceRect" presStyleCnt="0"/>
      <dgm:spPr/>
    </dgm:pt>
    <dgm:pt modelId="{0F6215C7-AFC7-4A4D-AF70-A0A98DCF6CA8}" type="pres">
      <dgm:prSet presAssocID="{01CE28D6-E78A-4788-80C2-6E541D3C780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2F42B01-DEE9-46E1-B91F-1016FA2D0E39}" srcId="{989A1E9F-DD4B-4DBC-A719-A8318785C17E}" destId="{01CE28D6-E78A-4788-80C2-6E541D3C7808}" srcOrd="1" destOrd="0" parTransId="{EFD751EE-225E-4C66-B833-AE084A8844BD}" sibTransId="{4402FFC9-8B54-442F-B918-F13B272CDC2E}"/>
    <dgm:cxn modelId="{0A238E12-ECB1-48FA-980E-FEBFECE09677}" type="presOf" srcId="{01CE28D6-E78A-4788-80C2-6E541D3C7808}" destId="{0F6215C7-AFC7-4A4D-AF70-A0A98DCF6CA8}" srcOrd="0" destOrd="0" presId="urn:microsoft.com/office/officeart/2018/5/layout/IconLeafLabelList"/>
    <dgm:cxn modelId="{94347449-4B04-4E85-8DFF-343C4339F24A}" type="presOf" srcId="{989A1E9F-DD4B-4DBC-A719-A8318785C17E}" destId="{607F09B2-3CB2-432A-8334-AC0DE594B02B}" srcOrd="0" destOrd="0" presId="urn:microsoft.com/office/officeart/2018/5/layout/IconLeafLabelList"/>
    <dgm:cxn modelId="{E3711CB4-878B-4E08-B16F-09172ED67E26}" srcId="{989A1E9F-DD4B-4DBC-A719-A8318785C17E}" destId="{041A3E93-D2C3-454E-9DF3-BFC05C739967}" srcOrd="0" destOrd="0" parTransId="{6BF23E74-6BAE-4007-9953-256DFABC02FE}" sibTransId="{055646FE-6DD8-4FD9-B4C4-EEB17703D648}"/>
    <dgm:cxn modelId="{CAA593E7-D399-459A-B27D-B7A7F5E4E231}" type="presOf" srcId="{041A3E93-D2C3-454E-9DF3-BFC05C739967}" destId="{D031418D-FD3E-4593-9291-B9E8C3DEA40B}" srcOrd="0" destOrd="0" presId="urn:microsoft.com/office/officeart/2018/5/layout/IconLeafLabelList"/>
    <dgm:cxn modelId="{158A0D0E-C099-4A1D-905D-EE3F89F68469}" type="presParOf" srcId="{607F09B2-3CB2-432A-8334-AC0DE594B02B}" destId="{F2201402-F004-4FCA-99DE-E871558B5DCD}" srcOrd="0" destOrd="0" presId="urn:microsoft.com/office/officeart/2018/5/layout/IconLeafLabelList"/>
    <dgm:cxn modelId="{E03876E6-986F-48E0-B6E5-ABC600C03955}" type="presParOf" srcId="{F2201402-F004-4FCA-99DE-E871558B5DCD}" destId="{665FBBD9-29C1-452E-8C4D-5458CBAA9D82}" srcOrd="0" destOrd="0" presId="urn:microsoft.com/office/officeart/2018/5/layout/IconLeafLabelList"/>
    <dgm:cxn modelId="{59BAA096-0A3C-4006-ADA7-F6B2C32FF279}" type="presParOf" srcId="{F2201402-F004-4FCA-99DE-E871558B5DCD}" destId="{C24FB983-4E58-4556-A5BB-35979855C0E7}" srcOrd="1" destOrd="0" presId="urn:microsoft.com/office/officeart/2018/5/layout/IconLeafLabelList"/>
    <dgm:cxn modelId="{C334AC01-84AC-48F8-A109-6DA2116367AA}" type="presParOf" srcId="{F2201402-F004-4FCA-99DE-E871558B5DCD}" destId="{5FD01777-E745-46A8-9CE4-9531BB830944}" srcOrd="2" destOrd="0" presId="urn:microsoft.com/office/officeart/2018/5/layout/IconLeafLabelList"/>
    <dgm:cxn modelId="{DDE7B9B4-5833-4623-A564-A9AC1F7BB6A6}" type="presParOf" srcId="{F2201402-F004-4FCA-99DE-E871558B5DCD}" destId="{D031418D-FD3E-4593-9291-B9E8C3DEA40B}" srcOrd="3" destOrd="0" presId="urn:microsoft.com/office/officeart/2018/5/layout/IconLeafLabelList"/>
    <dgm:cxn modelId="{DE95ED12-EB3C-4A5E-B0DA-D136426A1F77}" type="presParOf" srcId="{607F09B2-3CB2-432A-8334-AC0DE594B02B}" destId="{16BE22C7-1E12-4633-AF4C-0F016A833D1E}" srcOrd="1" destOrd="0" presId="urn:microsoft.com/office/officeart/2018/5/layout/IconLeafLabelList"/>
    <dgm:cxn modelId="{225D1F14-1F56-44C5-A173-B9ED4D739431}" type="presParOf" srcId="{607F09B2-3CB2-432A-8334-AC0DE594B02B}" destId="{E00219C9-1AD3-4BCE-9719-F5CBF0925A9D}" srcOrd="2" destOrd="0" presId="urn:microsoft.com/office/officeart/2018/5/layout/IconLeafLabelList"/>
    <dgm:cxn modelId="{46B71528-65FF-4973-A500-23F5BB2F83FB}" type="presParOf" srcId="{E00219C9-1AD3-4BCE-9719-F5CBF0925A9D}" destId="{E6ACB0C2-0299-489B-A2E5-B0E077528C54}" srcOrd="0" destOrd="0" presId="urn:microsoft.com/office/officeart/2018/5/layout/IconLeafLabelList"/>
    <dgm:cxn modelId="{1C340211-C833-4E69-88E1-136FC10860F1}" type="presParOf" srcId="{E00219C9-1AD3-4BCE-9719-F5CBF0925A9D}" destId="{21173624-6189-4C76-A87C-7497FABC9837}" srcOrd="1" destOrd="0" presId="urn:microsoft.com/office/officeart/2018/5/layout/IconLeafLabelList"/>
    <dgm:cxn modelId="{DBA3588F-2A78-4714-ABDE-53FA6D6F641A}" type="presParOf" srcId="{E00219C9-1AD3-4BCE-9719-F5CBF0925A9D}" destId="{139683B1-B979-4361-9563-37E03F4D4640}" srcOrd="2" destOrd="0" presId="urn:microsoft.com/office/officeart/2018/5/layout/IconLeafLabelList"/>
    <dgm:cxn modelId="{CD0EF937-F048-42BF-981D-DA436C9F9EF5}" type="presParOf" srcId="{E00219C9-1AD3-4BCE-9719-F5CBF0925A9D}" destId="{0F6215C7-AFC7-4A4D-AF70-A0A98DCF6CA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FBBD9-29C1-452E-8C4D-5458CBAA9D82}">
      <dsp:nvSpPr>
        <dsp:cNvPr id="0" name=""/>
        <dsp:cNvSpPr/>
      </dsp:nvSpPr>
      <dsp:spPr>
        <a:xfrm>
          <a:off x="1182178" y="1412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FB983-4E58-4556-A5BB-35979855C0E7}">
      <dsp:nvSpPr>
        <dsp:cNvPr id="0" name=""/>
        <dsp:cNvSpPr/>
      </dsp:nvSpPr>
      <dsp:spPr>
        <a:xfrm>
          <a:off x="1584365" y="416317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1418D-FD3E-4593-9291-B9E8C3DEA40B}">
      <dsp:nvSpPr>
        <dsp:cNvPr id="0" name=""/>
        <dsp:cNvSpPr/>
      </dsp:nvSpPr>
      <dsp:spPr>
        <a:xfrm>
          <a:off x="578896" y="248913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Uočiti razlike među načinima citiranja unutar stilova koristeći date primere;</a:t>
          </a:r>
        </a:p>
      </dsp:txBody>
      <dsp:txXfrm>
        <a:off x="578896" y="2489130"/>
        <a:ext cx="3093750" cy="720000"/>
      </dsp:txXfrm>
    </dsp:sp>
    <dsp:sp modelId="{E6ACB0C2-0299-489B-A2E5-B0E077528C54}">
      <dsp:nvSpPr>
        <dsp:cNvPr id="0" name=""/>
        <dsp:cNvSpPr/>
      </dsp:nvSpPr>
      <dsp:spPr>
        <a:xfrm>
          <a:off x="4817334" y="1412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73624-6189-4C76-A87C-7497FABC9837}">
      <dsp:nvSpPr>
        <dsp:cNvPr id="0" name=""/>
        <dsp:cNvSpPr/>
      </dsp:nvSpPr>
      <dsp:spPr>
        <a:xfrm>
          <a:off x="5219521" y="416317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215C7-AFC7-4A4D-AF70-A0A98DCF6CA8}">
      <dsp:nvSpPr>
        <dsp:cNvPr id="0" name=""/>
        <dsp:cNvSpPr/>
      </dsp:nvSpPr>
      <dsp:spPr>
        <a:xfrm>
          <a:off x="4214053" y="248913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Nadjite na netu  po jedan naučni članak pisan u Harvard,Čikago i APA stilu.</a:t>
          </a:r>
        </a:p>
      </dsp:txBody>
      <dsp:txXfrm>
        <a:off x="4214053" y="2489130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38BF-F4F6-4D85-B25D-FC30C74A8B6D}" type="datetimeFigureOut">
              <a:rPr lang="sr-Latn-CS" smtClean="0"/>
              <a:pPr/>
              <a:t>13.11.2024.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5958-5074-4A0D-98A3-F83CFC93361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8688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25958-5074-4A0D-98A3-F83CFC93361D}" type="slidenum">
              <a:rPr lang="sr-Latn-CS" smtClean="0"/>
              <a:pPr/>
              <a:t>15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745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9352-EEB8-43EB-9602-89219E0277AF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3A75-D1DF-44F3-8C23-C3B93C6FA38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8B47-744C-40A0-A1B3-A660D0EF1F8F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072F-8B32-4EB1-8E43-33E8BF1CE5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D39A-0F19-42BE-A7FE-0A1858E40EB2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D27A-B111-481C-A3D3-C733B29E43F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C6F5-3247-4635-B8B7-7DB1CBA54FD7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A15E-8F3F-4CB2-A0CA-DF65F2AA47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CEAB-74F0-44AD-BE4F-A3580814E0D7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E356-87F7-4224-95CB-7F6789FEC71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6F27-165E-4AA3-ADD9-F3EB440CA9E9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5FF7-58F2-414C-BFF0-3A5177B69AB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3CF0-E664-4D7A-8A96-423C219FA731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8EAF-71A2-4312-ABF1-5B7401604D4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5527-17AE-4624-AA07-E60EDE2DBD63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437C-9D39-4795-8F69-E7D94F06B9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970F-43DE-4AD4-8A13-64F90B1AC4DF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FF3E-6640-4283-BB6B-DFB4EDC7A1A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0FCC-E458-485D-AE53-7BEED75B01B8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17B-096E-4779-A904-566BA48FE78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F936-4E58-4CD0-AF4F-A22F70AA633A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29FF-A1FB-4941-80E1-DD70EB5B6FB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8DCED-D494-4A15-A98C-DCD7236BBE8B}" type="datetimeFigureOut">
              <a:rPr lang="sr-Latn-CS"/>
              <a:pPr>
                <a:defRPr/>
              </a:pPr>
              <a:t>13.11.2024.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AACB9-FFBE-4E89-93BD-881A1529F86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B2B8-09C6-4865-BF25-D64330EF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33350"/>
            <a:ext cx="2133600" cy="1168283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C3480-8C3F-48F3-B956-0FDCA725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47743"/>
            <a:ext cx="8763000" cy="3862407"/>
          </a:xfrm>
        </p:spPr>
        <p:txBody>
          <a:bodyPr/>
          <a:lstStyle/>
          <a:p>
            <a:pPr algn="l"/>
            <a:endParaRPr lang="en-US" sz="1400" b="1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400" b="1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400" b="1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r-Latn-CS" sz="1400" b="1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kumimoji="0" lang="sr-Latn-CS" sz="1400" b="1" i="0" u="none" strike="noStrike" kern="1200" cap="none" spc="0" normalizeH="0" baseline="0" noProof="0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242DE-7BCE-423A-899A-28CFABA11E4A}"/>
              </a:ext>
            </a:extLst>
          </p:cNvPr>
          <p:cNvSpPr txBox="1"/>
          <p:nvPr/>
        </p:nvSpPr>
        <p:spPr>
          <a:xfrm>
            <a:off x="2162172" y="1356495"/>
            <a:ext cx="5029200" cy="2062103"/>
          </a:xfrm>
          <a:prstGeom prst="rect">
            <a:avLst/>
          </a:prstGeom>
          <a:solidFill>
            <a:srgbClr val="FFC000"/>
          </a:solidFill>
          <a:ln>
            <a:solidFill>
              <a:srgbClr val="00C4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Citiranje literature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7F8D4-B01B-4503-9043-96698E5A35EA}"/>
              </a:ext>
            </a:extLst>
          </p:cNvPr>
          <p:cNvSpPr txBox="1"/>
          <p:nvPr/>
        </p:nvSpPr>
        <p:spPr>
          <a:xfrm>
            <a:off x="2286000" y="1602718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8FA81-DF55-405B-921B-F42B6B5EBED8}"/>
              </a:ext>
            </a:extLst>
          </p:cNvPr>
          <p:cNvSpPr txBox="1"/>
          <p:nvPr/>
        </p:nvSpPr>
        <p:spPr>
          <a:xfrm>
            <a:off x="2286000" y="2387548"/>
            <a:ext cx="541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Prof.dr</a:t>
            </a:r>
            <a:r>
              <a:rPr lang="en-US" sz="2000" b="1" dirty="0"/>
              <a:t> Mirjana Radović-Marković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0CC83-EB2F-4A70-A7D3-53D40CD1F6F8}"/>
              </a:ext>
            </a:extLst>
          </p:cNvPr>
          <p:cNvSpPr txBox="1"/>
          <p:nvPr/>
        </p:nvSpPr>
        <p:spPr>
          <a:xfrm flipH="1">
            <a:off x="3381372" y="1932573"/>
            <a:ext cx="294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Predavanje</a:t>
            </a:r>
            <a:r>
              <a:rPr lang="en-US" dirty="0"/>
              <a:t> V</a:t>
            </a:r>
            <a:r>
              <a:rPr lang="sr-Latn-RS" dirty="0"/>
              <a:t>I nedelja</a:t>
            </a:r>
            <a:endParaRPr lang="en-US" dirty="0"/>
          </a:p>
        </p:txBody>
      </p:sp>
      <p:pic>
        <p:nvPicPr>
          <p:cNvPr id="4" name="Слика 3">
            <a:extLst>
              <a:ext uri="{FF2B5EF4-FFF2-40B4-BE49-F238E27FC236}">
                <a16:creationId xmlns:a16="http://schemas.microsoft.com/office/drawing/2014/main" id="{75B48F0F-6134-C106-706B-F2B39573B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2" y="146186"/>
            <a:ext cx="2028828" cy="10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2196-4650-47C2-B3AF-18585A64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Navodjenje referenci u Harvard stilu-primer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3F1A2-E889-4DF9-A038-45A0CA589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33549"/>
            <a:ext cx="8610600" cy="2861073"/>
          </a:xfrm>
        </p:spPr>
        <p:txBody>
          <a:bodyPr/>
          <a:lstStyle/>
          <a:p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pogledajte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analizirajte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primer:</a:t>
            </a:r>
          </a:p>
          <a:p>
            <a:r>
              <a:rPr lang="en-US" dirty="0"/>
              <a:t>http://www.monash.edu.au/lls/llonline/writing/general/essay/analysing-citations/2.xml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2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0"/>
            <a:ext cx="9141714" cy="514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353676" cy="170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545301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42ECE-4AD1-47A9-B3AC-82CF96AD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08" y="2081180"/>
            <a:ext cx="3970719" cy="2447686"/>
          </a:xfrm>
        </p:spPr>
        <p:txBody>
          <a:bodyPr anchor="t">
            <a:normAutofit/>
          </a:bodyPr>
          <a:lstStyle/>
          <a:p>
            <a:r>
              <a:rPr lang="en-US" sz="3600"/>
              <a:t>Vankuverski sistem citiranja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66B01-AFE0-465A-BDE3-E4C8D8C7F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7" b="9539"/>
          <a:stretch/>
        </p:blipFill>
        <p:spPr>
          <a:xfrm>
            <a:off x="353682" y="10"/>
            <a:ext cx="8485518" cy="1706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BC3A0-85A9-4E08-9C3D-E2BA8D4C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581" y="1809750"/>
            <a:ext cx="4513419" cy="2684610"/>
          </a:xfrm>
        </p:spPr>
        <p:txBody>
          <a:bodyPr anchor="t">
            <a:normAutofit/>
          </a:bodyPr>
          <a:lstStyle/>
          <a:p>
            <a:r>
              <a:rPr lang="en-US" sz="1800" dirty="0" err="1"/>
              <a:t>Vankuverski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propisuje</a:t>
            </a:r>
            <a:r>
              <a:rPr lang="en-US" sz="1800" dirty="0"/>
              <a:t> </a:t>
            </a:r>
            <a:r>
              <a:rPr lang="en-US" sz="1800" dirty="0" err="1"/>
              <a:t>numerički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 </a:t>
            </a:r>
            <a:r>
              <a:rPr lang="en-US" sz="1800" dirty="0" err="1"/>
              <a:t>citiranja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navođenja</a:t>
            </a:r>
            <a:r>
              <a:rPr lang="en-US" sz="1800" dirty="0"/>
              <a:t> literature, a </a:t>
            </a:r>
            <a:r>
              <a:rPr lang="en-US" sz="1800" dirty="0" err="1"/>
              <a:t>prema</a:t>
            </a:r>
            <a:r>
              <a:rPr lang="en-US" sz="1800" dirty="0"/>
              <a:t> </a:t>
            </a:r>
            <a:r>
              <a:rPr lang="en-US" sz="1800" dirty="0" err="1"/>
              <a:t>redosledu</a:t>
            </a:r>
            <a:r>
              <a:rPr lang="en-US" sz="1800" dirty="0"/>
              <a:t> </a:t>
            </a:r>
            <a:r>
              <a:rPr lang="en-US" sz="1800" dirty="0" err="1"/>
              <a:t>pojavljivanja</a:t>
            </a:r>
            <a:r>
              <a:rPr lang="en-US" sz="1800" dirty="0"/>
              <a:t> u </a:t>
            </a:r>
            <a:r>
              <a:rPr lang="en-US" sz="1800" dirty="0" err="1"/>
              <a:t>tekstu</a:t>
            </a:r>
            <a:r>
              <a:rPr lang="en-US" sz="1800" dirty="0"/>
              <a:t>.</a:t>
            </a:r>
          </a:p>
          <a:p>
            <a:r>
              <a:rPr lang="en-US" sz="1800" dirty="0"/>
              <a:t> Reference u </a:t>
            </a:r>
            <a:r>
              <a:rPr lang="en-US" sz="1800" dirty="0" err="1"/>
              <a:t>popisu</a:t>
            </a:r>
            <a:r>
              <a:rPr lang="en-US" sz="1800" dirty="0"/>
              <a:t> literature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označene</a:t>
            </a:r>
            <a:r>
              <a:rPr lang="en-US" sz="1800" dirty="0"/>
              <a:t> </a:t>
            </a:r>
            <a:r>
              <a:rPr lang="en-US" sz="1800" dirty="0" err="1"/>
              <a:t>arapskim</a:t>
            </a:r>
            <a:r>
              <a:rPr lang="en-US" sz="1800" dirty="0"/>
              <a:t> </a:t>
            </a:r>
            <a:r>
              <a:rPr lang="en-US" sz="1800" dirty="0" err="1"/>
              <a:t>brojevima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citiraju</a:t>
            </a:r>
            <a:r>
              <a:rPr lang="en-US" sz="1800" dirty="0"/>
              <a:t> u </a:t>
            </a:r>
            <a:r>
              <a:rPr lang="en-US" sz="1800" dirty="0" err="1"/>
              <a:t>tekstu</a:t>
            </a:r>
            <a:r>
              <a:rPr lang="en-US" sz="1800" dirty="0"/>
              <a:t> </a:t>
            </a:r>
            <a:r>
              <a:rPr lang="en-US" sz="1800" dirty="0" err="1"/>
              <a:t>navodi</a:t>
            </a:r>
            <a:r>
              <a:rPr lang="en-US" sz="1800" dirty="0"/>
              <a:t> se </a:t>
            </a:r>
            <a:r>
              <a:rPr lang="en-US" sz="1800" dirty="0" err="1"/>
              <a:t>broj</a:t>
            </a:r>
            <a:r>
              <a:rPr lang="en-US" sz="1800" dirty="0"/>
              <a:t> </a:t>
            </a:r>
            <a:r>
              <a:rPr lang="en-US" sz="1800" dirty="0" err="1"/>
              <a:t>odgovarajuće</a:t>
            </a:r>
            <a:r>
              <a:rPr lang="en-US" sz="1800" dirty="0"/>
              <a:t> reference .</a:t>
            </a:r>
          </a:p>
          <a:p>
            <a:r>
              <a:rPr lang="en-US" sz="1800" dirty="0" err="1"/>
              <a:t>Dakle</a:t>
            </a:r>
            <a:r>
              <a:rPr lang="en-US" sz="1800" dirty="0"/>
              <a:t>,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neka</a:t>
            </a:r>
            <a:r>
              <a:rPr lang="en-US" sz="1800" dirty="0"/>
              <a:t> </a:t>
            </a:r>
            <a:r>
              <a:rPr lang="en-US" sz="1800" dirty="0" err="1"/>
              <a:t>referenca</a:t>
            </a:r>
            <a:r>
              <a:rPr lang="en-US" sz="1800" dirty="0"/>
              <a:t> </a:t>
            </a:r>
            <a:r>
              <a:rPr lang="en-US" sz="1800" dirty="0" err="1"/>
              <a:t>citira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kasnije</a:t>
            </a:r>
            <a:r>
              <a:rPr lang="en-US" sz="1800" dirty="0"/>
              <a:t> u </a:t>
            </a:r>
            <a:r>
              <a:rPr lang="en-US" sz="1800" dirty="0" err="1"/>
              <a:t>tekstu</a:t>
            </a:r>
            <a:r>
              <a:rPr lang="en-US" sz="1800" dirty="0"/>
              <a:t>,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isti</a:t>
            </a:r>
            <a:r>
              <a:rPr lang="en-US" sz="1800" dirty="0"/>
              <a:t> </a:t>
            </a:r>
            <a:r>
              <a:rPr lang="en-US" sz="1800" dirty="0" err="1"/>
              <a:t>redni</a:t>
            </a:r>
            <a:r>
              <a:rPr lang="en-US" sz="1800" dirty="0"/>
              <a:t> </a:t>
            </a:r>
            <a:r>
              <a:rPr lang="en-US" sz="1800" dirty="0" err="1"/>
              <a:t>broj</a:t>
            </a:r>
            <a:r>
              <a:rPr lang="en-US" sz="1800" dirty="0"/>
              <a:t>.</a:t>
            </a:r>
          </a:p>
          <a:p>
            <a:endParaRPr lang="en-US" sz="1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4207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13947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51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F952-B65E-4017-98AD-B4B0B995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Vankuverski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-primer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45736-F536-47AA-8CB3-DECA8F88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err="1"/>
              <a:t>navodjenja</a:t>
            </a:r>
            <a:r>
              <a:rPr lang="en-US" dirty="0"/>
              <a:t> u </a:t>
            </a:r>
            <a:r>
              <a:rPr lang="en-US" dirty="0" err="1"/>
              <a:t>spisku</a:t>
            </a:r>
            <a:r>
              <a:rPr lang="en-US" dirty="0"/>
              <a:t> literature:</a:t>
            </a:r>
          </a:p>
          <a:p>
            <a:r>
              <a:rPr lang="en-US" dirty="0"/>
              <a:t>[1].Baumgartner ,J.(1978). Systems Management, The Bureau of National Affairs, Inc., Washington D.C.</a:t>
            </a:r>
          </a:p>
          <a:p>
            <a:r>
              <a:rPr lang="en-US" dirty="0"/>
              <a:t>[2]. Radovic </a:t>
            </a:r>
            <a:r>
              <a:rPr lang="en-US" dirty="0" err="1"/>
              <a:t>Markovic,M</a:t>
            </a:r>
            <a:r>
              <a:rPr lang="en-US" dirty="0"/>
              <a:t>.  &amp;. </a:t>
            </a:r>
            <a:r>
              <a:rPr lang="en-US" dirty="0" err="1"/>
              <a:t>Omolaja,M</a:t>
            </a:r>
            <a:r>
              <a:rPr lang="en-US" dirty="0"/>
              <a:t>. (2009) .Information Management, Himalaya Publishing, Mangalore, India, 572 pp.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1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6AFD-717D-4E09-9082-72F63349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>
            <a:normAutofit/>
          </a:bodyPr>
          <a:lstStyle/>
          <a:p>
            <a:r>
              <a:rPr lang="en-US"/>
              <a:t>Kombinovani sistem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40BA-A727-45CE-B065-C1B5511B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708629"/>
            <a:ext cx="5460288" cy="2587960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autori</a:t>
            </a:r>
            <a:r>
              <a:rPr lang="en-US" sz="2400" dirty="0"/>
              <a:t> </a:t>
            </a: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en-US" sz="2400" dirty="0" err="1"/>
              <a:t>kombinaciju</a:t>
            </a:r>
            <a:r>
              <a:rPr lang="en-US" sz="2400" dirty="0"/>
              <a:t> </a:t>
            </a:r>
            <a:r>
              <a:rPr lang="en-US" sz="2400" dirty="0" err="1"/>
              <a:t>oba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, </a:t>
            </a:r>
            <a:r>
              <a:rPr lang="en-US" sz="2400" dirty="0" err="1"/>
              <a:t>harvardskog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vankuverskog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u </a:t>
            </a:r>
            <a:r>
              <a:rPr lang="en-US" sz="2400" dirty="0" err="1"/>
              <a:t>popisu</a:t>
            </a:r>
            <a:r>
              <a:rPr lang="en-US" sz="2400" dirty="0"/>
              <a:t> literature </a:t>
            </a:r>
            <a:r>
              <a:rPr lang="en-US" sz="2400" dirty="0" err="1"/>
              <a:t>navode</a:t>
            </a:r>
            <a:r>
              <a:rPr lang="en-US" sz="2400" dirty="0"/>
              <a:t> reference </a:t>
            </a:r>
            <a:r>
              <a:rPr lang="en-US" sz="2400" dirty="0" err="1"/>
              <a:t>istovremeno</a:t>
            </a:r>
            <a:r>
              <a:rPr lang="en-US" sz="2400" dirty="0"/>
              <a:t> po </a:t>
            </a:r>
            <a:r>
              <a:rPr lang="en-US" sz="2400" dirty="0" err="1"/>
              <a:t>numeričkom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abecednom</a:t>
            </a:r>
            <a:r>
              <a:rPr lang="en-US" sz="2400" dirty="0"/>
              <a:t> </a:t>
            </a:r>
            <a:r>
              <a:rPr lang="en-US" sz="2400" dirty="0" err="1"/>
              <a:t>redosledu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3900199C-221F-4DF7-A51E-EC934A00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489" y="2143125"/>
            <a:ext cx="857249" cy="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2794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17553-95C8-4769-B991-2C6F7E04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5" y="602216"/>
            <a:ext cx="3733482" cy="826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>
                <a:solidFill>
                  <a:srgbClr val="000000"/>
                </a:solidFill>
              </a:rPr>
              <a:t>Prednosti</a:t>
            </a:r>
            <a:r>
              <a:rPr lang="en-US" sz="3700" dirty="0">
                <a:solidFill>
                  <a:srgbClr val="000000"/>
                </a:solidFill>
              </a:rPr>
              <a:t> </a:t>
            </a:r>
            <a:r>
              <a:rPr lang="en-US" sz="3700" dirty="0" err="1">
                <a:solidFill>
                  <a:srgbClr val="000000"/>
                </a:solidFill>
              </a:rPr>
              <a:t>i</a:t>
            </a:r>
            <a:r>
              <a:rPr lang="en-US" sz="3700" dirty="0">
                <a:solidFill>
                  <a:srgbClr val="000000"/>
                </a:solidFill>
              </a:rPr>
              <a:t> mane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FC7A-31B3-44B4-8687-5937001D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428751"/>
            <a:ext cx="4827380" cy="3116978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Ovaj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sistem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kraci</a:t>
            </a:r>
            <a:r>
              <a:rPr lang="en-US" sz="2400" dirty="0">
                <a:solidFill>
                  <a:srgbClr val="000000"/>
                </a:solidFill>
              </a:rPr>
              <a:t> od </a:t>
            </a:r>
            <a:r>
              <a:rPr lang="en-US" sz="2400" dirty="0" err="1">
                <a:solidFill>
                  <a:srgbClr val="000000"/>
                </a:solidFill>
              </a:rPr>
              <a:t>Harvardskog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Reference se </a:t>
            </a:r>
            <a:r>
              <a:rPr lang="en-US" sz="2400" dirty="0" err="1">
                <a:solidFill>
                  <a:srgbClr val="000000"/>
                </a:solidFill>
              </a:rPr>
              <a:t>takodje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moraju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tražiti</a:t>
            </a:r>
            <a:r>
              <a:rPr lang="en-US" sz="2400" dirty="0">
                <a:solidFill>
                  <a:srgbClr val="000000"/>
                </a:solidFill>
              </a:rPr>
              <a:t> po </a:t>
            </a:r>
            <a:r>
              <a:rPr lang="en-US" sz="2400" dirty="0" err="1">
                <a:solidFill>
                  <a:srgbClr val="000000"/>
                </a:solidFill>
              </a:rPr>
              <a:t>abecednom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redu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popisu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literature,ali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kraće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navodjenje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referenci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tekstu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numerisane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553964"/>
            <a:ext cx="3750329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D91202B2-3C8F-4CCC-B6AC-5C739701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294" y="1221816"/>
            <a:ext cx="2715016" cy="27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CFE44-DA7E-4E5A-8829-2A1FCD5D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dirty="0"/>
              <a:t>Čikago </a:t>
            </a:r>
            <a:r>
              <a:rPr lang="en-US" sz="2700" dirty="0" err="1"/>
              <a:t>stil</a:t>
            </a:r>
            <a:r>
              <a:rPr lang="en-US" sz="27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DBAA-27F6-4549-8B9E-74DF2FF4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71551"/>
            <a:ext cx="8585199" cy="3661172"/>
          </a:xfrm>
        </p:spPr>
        <p:txBody>
          <a:bodyPr>
            <a:normAutofit/>
          </a:bodyPr>
          <a:lstStyle/>
          <a:p>
            <a:r>
              <a:rPr lang="en-US" sz="1500" dirty="0"/>
              <a:t>Citiranje </a:t>
            </a:r>
            <a:r>
              <a:rPr lang="en-US" sz="1500" dirty="0" err="1"/>
              <a:t>naučnih</a:t>
            </a:r>
            <a:r>
              <a:rPr lang="en-US" sz="1500" dirty="0"/>
              <a:t> </a:t>
            </a:r>
            <a:r>
              <a:rPr lang="en-US" sz="1500" dirty="0" err="1"/>
              <a:t>časopisia</a:t>
            </a:r>
            <a:r>
              <a:rPr lang="en-US" sz="1500" dirty="0"/>
              <a:t>:</a:t>
            </a:r>
          </a:p>
          <a:p>
            <a:r>
              <a:rPr lang="en-US" sz="1500" dirty="0" err="1"/>
              <a:t>Prezime</a:t>
            </a:r>
            <a:r>
              <a:rPr lang="en-US" sz="1500" dirty="0"/>
              <a:t>[</a:t>
            </a:r>
            <a:r>
              <a:rPr lang="en-US" sz="1500" dirty="0" err="1"/>
              <a:t>zarez</a:t>
            </a:r>
            <a:r>
              <a:rPr lang="en-US" sz="1500" dirty="0"/>
              <a:t>], </a:t>
            </a:r>
            <a:r>
              <a:rPr lang="en-US" sz="1500" dirty="0" err="1"/>
              <a:t>ime</a:t>
            </a:r>
            <a:r>
              <a:rPr lang="en-US" sz="1500" dirty="0"/>
              <a:t> </a:t>
            </a:r>
            <a:r>
              <a:rPr lang="en-US" sz="1500" dirty="0" err="1"/>
              <a:t>ili</a:t>
            </a:r>
            <a:r>
              <a:rPr lang="en-US" sz="1500" dirty="0"/>
              <a:t> </a:t>
            </a:r>
            <a:r>
              <a:rPr lang="en-US" sz="1500" dirty="0" err="1"/>
              <a:t>inicijali</a:t>
            </a:r>
            <a:r>
              <a:rPr lang="en-US" sz="1500" dirty="0"/>
              <a:t> </a:t>
            </a:r>
            <a:r>
              <a:rPr lang="en-US" sz="1500" dirty="0" err="1"/>
              <a:t>imena</a:t>
            </a:r>
            <a:r>
              <a:rPr lang="en-US" sz="1500" dirty="0"/>
              <a:t> [</a:t>
            </a:r>
            <a:r>
              <a:rPr lang="en-US" sz="1500" dirty="0" err="1"/>
              <a:t>tačka</a:t>
            </a:r>
            <a:r>
              <a:rPr lang="en-US" sz="1500" dirty="0"/>
              <a:t>]. </a:t>
            </a:r>
            <a:r>
              <a:rPr lang="en-US" sz="1500" dirty="0" err="1"/>
              <a:t>Godina</a:t>
            </a:r>
            <a:r>
              <a:rPr lang="en-US" sz="1500" dirty="0"/>
              <a:t>. ”Pod </a:t>
            </a:r>
            <a:r>
              <a:rPr lang="en-US" sz="1500" dirty="0" err="1"/>
              <a:t>navodnicima</a:t>
            </a:r>
            <a:r>
              <a:rPr lang="en-US" sz="1500" dirty="0"/>
              <a:t> </a:t>
            </a:r>
            <a:r>
              <a:rPr lang="en-US" sz="1500" dirty="0" err="1"/>
              <a:t>naziv</a:t>
            </a:r>
            <a:r>
              <a:rPr lang="en-US" sz="1500" dirty="0"/>
              <a:t> </a:t>
            </a:r>
            <a:r>
              <a:rPr lang="en-US" sz="1500" dirty="0" err="1"/>
              <a:t>članka</a:t>
            </a:r>
            <a:r>
              <a:rPr lang="en-US" sz="1500" dirty="0"/>
              <a:t> u </a:t>
            </a:r>
            <a:r>
              <a:rPr lang="en-US" sz="1500" dirty="0" err="1"/>
              <a:t>časopisu</a:t>
            </a:r>
            <a:r>
              <a:rPr lang="en-US" sz="1500" dirty="0"/>
              <a:t>“. </a:t>
            </a:r>
            <a:r>
              <a:rPr lang="en-US" sz="1500" dirty="0" err="1"/>
              <a:t>Naziv</a:t>
            </a:r>
            <a:r>
              <a:rPr lang="en-US" sz="1500" dirty="0"/>
              <a:t> </a:t>
            </a:r>
            <a:r>
              <a:rPr lang="en-US" sz="1500" dirty="0" err="1"/>
              <a:t>časopisa</a:t>
            </a:r>
            <a:r>
              <a:rPr lang="en-US" sz="1500" dirty="0"/>
              <a:t>. </a:t>
            </a:r>
            <a:r>
              <a:rPr lang="en-US" sz="1500" dirty="0" err="1"/>
              <a:t>Broj</a:t>
            </a:r>
            <a:r>
              <a:rPr lang="en-US" sz="1500" dirty="0"/>
              <a:t> </a:t>
            </a:r>
            <a:r>
              <a:rPr lang="en-US" sz="1500" dirty="0" err="1"/>
              <a:t>stranica</a:t>
            </a:r>
            <a:r>
              <a:rPr lang="en-US" sz="1500" dirty="0"/>
              <a:t> </a:t>
            </a:r>
            <a:r>
              <a:rPr lang="en-US" sz="1500" dirty="0" err="1"/>
              <a:t>članka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Ako</a:t>
            </a:r>
            <a:r>
              <a:rPr lang="en-US" sz="1500" dirty="0"/>
              <a:t> se u </a:t>
            </a:r>
            <a:r>
              <a:rPr lang="en-US" sz="1500" dirty="0" err="1"/>
              <a:t>časopisu</a:t>
            </a:r>
            <a:r>
              <a:rPr lang="en-US" sz="1500" dirty="0"/>
              <a:t> </a:t>
            </a:r>
            <a:r>
              <a:rPr lang="en-US" sz="1500" dirty="0" err="1"/>
              <a:t>nalazi</a:t>
            </a:r>
            <a:r>
              <a:rPr lang="en-US" sz="1500" dirty="0"/>
              <a:t> </a:t>
            </a:r>
            <a:r>
              <a:rPr lang="en-US" sz="1500" dirty="0" err="1"/>
              <a:t>članak</a:t>
            </a:r>
            <a:r>
              <a:rPr lang="en-US" sz="1500" dirty="0"/>
              <a:t> od 35-te do 45 </a:t>
            </a:r>
            <a:r>
              <a:rPr lang="en-US" sz="1500" dirty="0" err="1"/>
              <a:t>stranice</a:t>
            </a:r>
            <a:r>
              <a:rPr lang="en-US" sz="1500" dirty="0"/>
              <a:t>, a </a:t>
            </a:r>
            <a:r>
              <a:rPr lang="en-US" sz="1500" dirty="0" err="1"/>
              <a:t>preuzima</a:t>
            </a:r>
            <a:r>
              <a:rPr lang="en-US" sz="1500" dirty="0"/>
              <a:t> se deo </a:t>
            </a:r>
            <a:r>
              <a:rPr lang="en-US" sz="1500" dirty="0" err="1"/>
              <a:t>članka</a:t>
            </a:r>
            <a:r>
              <a:rPr lang="en-US" sz="1500" dirty="0"/>
              <a:t> koji se </a:t>
            </a:r>
            <a:r>
              <a:rPr lang="en-US" sz="1500" dirty="0" err="1"/>
              <a:t>nalazi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40-oj </a:t>
            </a:r>
            <a:r>
              <a:rPr lang="en-US" sz="1500" dirty="0" err="1"/>
              <a:t>stranici</a:t>
            </a:r>
            <a:r>
              <a:rPr lang="en-US" sz="1500" dirty="0"/>
              <a:t> u </a:t>
            </a:r>
            <a:r>
              <a:rPr lang="en-US" sz="1500" dirty="0" err="1"/>
              <a:t>bibliografiji</a:t>
            </a:r>
            <a:r>
              <a:rPr lang="en-US" sz="1500" dirty="0"/>
              <a:t> se ne </a:t>
            </a:r>
            <a:r>
              <a:rPr lang="en-US" sz="1500" dirty="0" err="1"/>
              <a:t>piše</a:t>
            </a:r>
            <a:r>
              <a:rPr lang="en-US" sz="1500" dirty="0"/>
              <a:t> str. 40 </a:t>
            </a:r>
            <a:r>
              <a:rPr lang="en-US" sz="1500" dirty="0" err="1"/>
              <a:t>nego</a:t>
            </a:r>
            <a:r>
              <a:rPr lang="en-US" sz="1500" dirty="0"/>
              <a:t> se </a:t>
            </a:r>
            <a:r>
              <a:rPr lang="en-US" sz="1500" dirty="0" err="1"/>
              <a:t>navodi</a:t>
            </a:r>
            <a:r>
              <a:rPr lang="en-US" sz="1500" dirty="0"/>
              <a:t> </a:t>
            </a:r>
            <a:r>
              <a:rPr lang="en-US" sz="1500" dirty="0" err="1"/>
              <a:t>obim</a:t>
            </a:r>
            <a:r>
              <a:rPr lang="en-US" sz="1500" dirty="0"/>
              <a:t> </a:t>
            </a:r>
            <a:r>
              <a:rPr lang="en-US" sz="1500" dirty="0" err="1"/>
              <a:t>celog</a:t>
            </a:r>
            <a:r>
              <a:rPr lang="en-US" sz="1500" dirty="0"/>
              <a:t> </a:t>
            </a:r>
            <a:r>
              <a:rPr lang="en-US" sz="1500" dirty="0" err="1"/>
              <a:t>članka;npr</a:t>
            </a:r>
            <a:r>
              <a:rPr lang="en-US" sz="1500" dirty="0"/>
              <a:t>. 35-45. </a:t>
            </a:r>
            <a:r>
              <a:rPr lang="en-US" sz="1500" dirty="0" err="1"/>
              <a:t>Dok</a:t>
            </a:r>
            <a:r>
              <a:rPr lang="en-US" sz="1500" dirty="0"/>
              <a:t> </a:t>
            </a:r>
            <a:r>
              <a:rPr lang="en-US" sz="1500" dirty="0" err="1"/>
              <a:t>kod</a:t>
            </a:r>
            <a:r>
              <a:rPr lang="en-US" sz="1500" dirty="0"/>
              <a:t> </a:t>
            </a:r>
            <a:r>
              <a:rPr lang="en-US" sz="1500" dirty="0" err="1"/>
              <a:t>citiranja</a:t>
            </a:r>
            <a:r>
              <a:rPr lang="en-US" sz="1500" dirty="0"/>
              <a:t> u </a:t>
            </a:r>
            <a:r>
              <a:rPr lang="en-US" sz="1500" dirty="0" err="1"/>
              <a:t>tekstu</a:t>
            </a:r>
            <a:r>
              <a:rPr lang="en-US" sz="1500" dirty="0"/>
              <a:t> se </a:t>
            </a:r>
            <a:r>
              <a:rPr lang="en-US" sz="1500" dirty="0" err="1"/>
              <a:t>navodi</a:t>
            </a:r>
            <a:r>
              <a:rPr lang="en-US" sz="1500" dirty="0"/>
              <a:t> </a:t>
            </a:r>
            <a:r>
              <a:rPr lang="en-US" sz="1500" dirty="0" err="1"/>
              <a:t>konkretna</a:t>
            </a:r>
            <a:r>
              <a:rPr lang="en-US" sz="1500" dirty="0"/>
              <a:t> </a:t>
            </a:r>
            <a:r>
              <a:rPr lang="en-US" sz="1500" dirty="0" err="1"/>
              <a:t>stranica</a:t>
            </a:r>
            <a:r>
              <a:rPr lang="en-US" sz="1500" dirty="0"/>
              <a:t> </a:t>
            </a:r>
            <a:r>
              <a:rPr lang="en-US" sz="1500" dirty="0" err="1"/>
              <a:t>sa</a:t>
            </a:r>
            <a:r>
              <a:rPr lang="en-US" sz="1500" dirty="0"/>
              <a:t> </a:t>
            </a:r>
            <a:r>
              <a:rPr lang="en-US" sz="1500" dirty="0" err="1"/>
              <a:t>koje</a:t>
            </a:r>
            <a:r>
              <a:rPr lang="en-US" sz="1500" dirty="0"/>
              <a:t> je </a:t>
            </a:r>
            <a:r>
              <a:rPr lang="en-US" sz="1500" dirty="0" err="1"/>
              <a:t>preuzet</a:t>
            </a:r>
            <a:r>
              <a:rPr lang="en-US" sz="1500" dirty="0"/>
              <a:t> </a:t>
            </a:r>
            <a:r>
              <a:rPr lang="en-US" sz="1500" dirty="0" err="1"/>
              <a:t>tekst</a:t>
            </a:r>
            <a:r>
              <a:rPr lang="en-US" sz="1500" dirty="0"/>
              <a:t>.</a:t>
            </a:r>
          </a:p>
          <a:p>
            <a:r>
              <a:rPr lang="en-US" sz="1500" dirty="0"/>
              <a:t>Primer:</a:t>
            </a:r>
          </a:p>
          <a:p>
            <a:r>
              <a:rPr lang="en-US" sz="1500" dirty="0"/>
              <a:t>Weinstein, Joshua I. 2009. “The Market in Plato’s Republic.” Classical Philology 104:439–58.</a:t>
            </a:r>
          </a:p>
          <a:p>
            <a:r>
              <a:rPr lang="en-US" sz="1500" dirty="0"/>
              <a:t>Primer </a:t>
            </a:r>
            <a:r>
              <a:rPr lang="en-US" sz="1500" dirty="0" err="1"/>
              <a:t>citiranja</a:t>
            </a:r>
            <a:r>
              <a:rPr lang="en-US" sz="1500" dirty="0"/>
              <a:t> u </a:t>
            </a:r>
            <a:r>
              <a:rPr lang="en-US" sz="1500" dirty="0" err="1"/>
              <a:t>tekstu</a:t>
            </a:r>
            <a:r>
              <a:rPr lang="en-US" sz="1500" dirty="0"/>
              <a:t>:</a:t>
            </a:r>
          </a:p>
          <a:p>
            <a:r>
              <a:rPr lang="en-US" sz="1500" dirty="0"/>
              <a:t>(Weinstein 2009, 440)</a:t>
            </a: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89472" y="1590018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716801" y="1007270"/>
            <a:ext cx="1899624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67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6" y="546881"/>
            <a:ext cx="5592722" cy="404973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BA63E-3ACD-40F8-B196-AEA1E968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74" y="675466"/>
            <a:ext cx="4958259" cy="1420143"/>
          </a:xfrm>
        </p:spPr>
        <p:txBody>
          <a:bodyPr anchor="b">
            <a:normAutofit/>
          </a:bodyPr>
          <a:lstStyle/>
          <a:p>
            <a:r>
              <a:rPr lang="en-US" sz="3600"/>
              <a:t>Čikago stil  (citiranje)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33E34-FC8F-4E1C-81A6-6F2968AE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74" y="2224194"/>
            <a:ext cx="4958259" cy="2206158"/>
          </a:xfrm>
        </p:spPr>
        <p:txBody>
          <a:bodyPr>
            <a:normAutofit/>
          </a:bodyPr>
          <a:lstStyle/>
          <a:p>
            <a:r>
              <a:rPr lang="en-US" sz="1400" dirty="0"/>
              <a:t>WEB STRANICA</a:t>
            </a:r>
          </a:p>
          <a:p>
            <a:r>
              <a:rPr lang="en-US" sz="1400" dirty="0"/>
              <a:t>Primer:</a:t>
            </a:r>
          </a:p>
          <a:p>
            <a:r>
              <a:rPr lang="en-US" sz="1400" dirty="0"/>
              <a:t>Google. 2009. “Google Privacy Policy.” Last modified March 11.</a:t>
            </a:r>
          </a:p>
          <a:p>
            <a:r>
              <a:rPr lang="en-US" sz="1400" dirty="0"/>
              <a:t>http://www.google.com/intl/en/privacypolicy.html.</a:t>
            </a:r>
          </a:p>
          <a:p>
            <a:r>
              <a:rPr lang="en-US" sz="1400" dirty="0"/>
              <a:t>Primer </a:t>
            </a:r>
            <a:r>
              <a:rPr lang="en-US" sz="1400" dirty="0" err="1"/>
              <a:t>citiranja</a:t>
            </a:r>
            <a:r>
              <a:rPr lang="en-US" sz="1400" dirty="0"/>
              <a:t> u </a:t>
            </a:r>
            <a:r>
              <a:rPr lang="en-US" sz="1400" dirty="0" err="1"/>
              <a:t>tekstu</a:t>
            </a:r>
            <a:r>
              <a:rPr lang="en-US" sz="1400" dirty="0"/>
              <a:t>:</a:t>
            </a:r>
          </a:p>
          <a:p>
            <a:r>
              <a:rPr lang="en-US" sz="1400" dirty="0"/>
              <a:t>(Google 2009)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494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37726-96F8-4180-9771-2D193384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Navodjenje referenci u Čikago stilu-primer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11B6-9E76-4242-B431-1D43980AE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pogledajte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analizirajte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primer:</a:t>
            </a:r>
          </a:p>
          <a:p>
            <a:r>
              <a:rPr lang="en-US" dirty="0"/>
              <a:t>https://owl.english.purdue.edu/media/pdf/1300991022_717.pdf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9380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595D4-2843-4735-9EA0-7F54F333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8" y="376515"/>
            <a:ext cx="4070644" cy="1250998"/>
          </a:xfrm>
        </p:spPr>
        <p:txBody>
          <a:bodyPr anchor="b">
            <a:normAutofit/>
          </a:bodyPr>
          <a:lstStyle/>
          <a:p>
            <a:r>
              <a:rPr lang="en-US" sz="3000"/>
              <a:t>Fusnote i endnote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C168-54BE-45E2-A74A-5C57DAAC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8" y="1804100"/>
            <a:ext cx="4070645" cy="2651312"/>
          </a:xfrm>
        </p:spPr>
        <p:txBody>
          <a:bodyPr anchor="t">
            <a:normAutofit/>
          </a:bodyPr>
          <a:lstStyle/>
          <a:p>
            <a:r>
              <a:rPr lang="en-US" sz="1500"/>
              <a:t>Ukoliko</a:t>
            </a:r>
            <a:r>
              <a:rPr lang="en-US" sz="1500" dirty="0"/>
              <a:t> </a:t>
            </a:r>
            <a:r>
              <a:rPr lang="en-US" sz="1500"/>
              <a:t>želite</a:t>
            </a:r>
            <a:r>
              <a:rPr lang="en-US" sz="1500" dirty="0"/>
              <a:t> da </a:t>
            </a:r>
            <a:r>
              <a:rPr lang="en-US" sz="1500"/>
              <a:t>napomenete</a:t>
            </a:r>
            <a:r>
              <a:rPr lang="en-US" sz="1500" dirty="0"/>
              <a:t> </a:t>
            </a:r>
            <a:r>
              <a:rPr lang="en-US" sz="1500"/>
              <a:t>nešto</a:t>
            </a:r>
            <a:r>
              <a:rPr lang="en-US" sz="1500" dirty="0"/>
              <a:t> u </a:t>
            </a:r>
            <a:r>
              <a:rPr lang="en-US" sz="1500"/>
              <a:t>svom</a:t>
            </a:r>
            <a:r>
              <a:rPr lang="en-US" sz="1500" dirty="0"/>
              <a:t> </a:t>
            </a:r>
            <a:r>
              <a:rPr lang="en-US" sz="1500"/>
              <a:t>tekstu</a:t>
            </a:r>
            <a:r>
              <a:rPr lang="en-US" sz="1500" dirty="0"/>
              <a:t> </a:t>
            </a:r>
            <a:r>
              <a:rPr lang="en-US" sz="1500"/>
              <a:t>ili</a:t>
            </a:r>
            <a:r>
              <a:rPr lang="en-US" sz="1500" dirty="0"/>
              <a:t> da </a:t>
            </a:r>
            <a:r>
              <a:rPr lang="en-US" sz="1500"/>
              <a:t>navedete</a:t>
            </a:r>
            <a:r>
              <a:rPr lang="en-US" sz="1500" dirty="0"/>
              <a:t> </a:t>
            </a:r>
            <a:r>
              <a:rPr lang="en-US" sz="1500"/>
              <a:t>referencu</a:t>
            </a:r>
            <a:r>
              <a:rPr lang="en-US" sz="1500" dirty="0"/>
              <a:t> </a:t>
            </a:r>
            <a:r>
              <a:rPr lang="en-US" sz="1500"/>
              <a:t>koju</a:t>
            </a:r>
            <a:r>
              <a:rPr lang="en-US" sz="1500" dirty="0"/>
              <a:t> </a:t>
            </a:r>
            <a:r>
              <a:rPr lang="en-US" sz="1500"/>
              <a:t>ste</a:t>
            </a:r>
            <a:r>
              <a:rPr lang="en-US" sz="1500" dirty="0"/>
              <a:t> </a:t>
            </a:r>
            <a:r>
              <a:rPr lang="en-US" sz="1500"/>
              <a:t>citirali</a:t>
            </a:r>
            <a:r>
              <a:rPr lang="en-US" sz="1500" dirty="0"/>
              <a:t>, to </a:t>
            </a:r>
            <a:r>
              <a:rPr lang="en-US" sz="1500"/>
              <a:t>činite</a:t>
            </a:r>
            <a:r>
              <a:rPr lang="en-US" sz="1500" dirty="0"/>
              <a:t> </a:t>
            </a:r>
            <a:r>
              <a:rPr lang="en-US" sz="1500"/>
              <a:t>tako</a:t>
            </a:r>
            <a:r>
              <a:rPr lang="en-US" sz="1500" dirty="0"/>
              <a:t> </a:t>
            </a:r>
            <a:r>
              <a:rPr lang="en-US" sz="1500"/>
              <a:t>što</a:t>
            </a:r>
            <a:r>
              <a:rPr lang="en-US" sz="1500" dirty="0"/>
              <a:t> </a:t>
            </a:r>
            <a:r>
              <a:rPr lang="en-US" sz="1500"/>
              <a:t>napomenu</a:t>
            </a:r>
            <a:r>
              <a:rPr lang="en-US" sz="1500" dirty="0"/>
              <a:t> (</a:t>
            </a:r>
            <a:r>
              <a:rPr lang="en-US" sz="1500"/>
              <a:t>naznaku</a:t>
            </a:r>
            <a:r>
              <a:rPr lang="en-US" sz="1500" dirty="0"/>
              <a:t>) </a:t>
            </a:r>
            <a:r>
              <a:rPr lang="en-US" sz="1500"/>
              <a:t>smestite</a:t>
            </a:r>
            <a:r>
              <a:rPr lang="en-US" sz="1500" dirty="0"/>
              <a:t> u </a:t>
            </a:r>
            <a:r>
              <a:rPr lang="en-US" sz="1500"/>
              <a:t>dno</a:t>
            </a:r>
            <a:r>
              <a:rPr lang="en-US" sz="1500" dirty="0"/>
              <a:t> </a:t>
            </a:r>
            <a:r>
              <a:rPr lang="en-US" sz="1500"/>
              <a:t>strane</a:t>
            </a:r>
            <a:r>
              <a:rPr lang="en-US" sz="1500" dirty="0"/>
              <a:t> (</a:t>
            </a:r>
            <a:r>
              <a:rPr lang="en-US" sz="1500"/>
              <a:t>tzv</a:t>
            </a:r>
            <a:r>
              <a:rPr lang="en-US" sz="1500" dirty="0"/>
              <a:t>. </a:t>
            </a:r>
            <a:r>
              <a:rPr lang="en-US" sz="1500"/>
              <a:t>fusnota</a:t>
            </a:r>
            <a:r>
              <a:rPr lang="en-US" sz="1500" dirty="0"/>
              <a:t>);</a:t>
            </a:r>
          </a:p>
          <a:p>
            <a:r>
              <a:rPr lang="en-US" sz="1500"/>
              <a:t>Ukoliko</a:t>
            </a:r>
            <a:r>
              <a:rPr lang="en-US" sz="1500" dirty="0"/>
              <a:t> se u </a:t>
            </a:r>
            <a:r>
              <a:rPr lang="en-US" sz="1500"/>
              <a:t>fusnoti</a:t>
            </a:r>
            <a:r>
              <a:rPr lang="en-US" sz="1500" dirty="0"/>
              <a:t> </a:t>
            </a:r>
            <a:r>
              <a:rPr lang="en-US" sz="1500"/>
              <a:t>ponavlja</a:t>
            </a:r>
            <a:r>
              <a:rPr lang="en-US" sz="1500" dirty="0"/>
              <a:t> </a:t>
            </a:r>
            <a:r>
              <a:rPr lang="en-US" sz="1500"/>
              <a:t>ista</a:t>
            </a:r>
            <a:r>
              <a:rPr lang="en-US" sz="1500" dirty="0"/>
              <a:t> </a:t>
            </a:r>
            <a:r>
              <a:rPr lang="en-US" sz="1500"/>
              <a:t>referenca</a:t>
            </a:r>
            <a:r>
              <a:rPr lang="en-US" sz="1500" dirty="0"/>
              <a:t>, </a:t>
            </a:r>
            <a:r>
              <a:rPr lang="en-US" sz="1500"/>
              <a:t>onda</a:t>
            </a:r>
            <a:r>
              <a:rPr lang="en-US" sz="1500" dirty="0"/>
              <a:t> se </a:t>
            </a:r>
            <a:r>
              <a:rPr lang="en-US" sz="1500"/>
              <a:t>umesto</a:t>
            </a:r>
            <a:r>
              <a:rPr lang="en-US" sz="1500" dirty="0"/>
              <a:t> </a:t>
            </a:r>
            <a:r>
              <a:rPr lang="en-US" sz="1500"/>
              <a:t>čitave</a:t>
            </a:r>
            <a:r>
              <a:rPr lang="en-US" sz="1500" dirty="0"/>
              <a:t> reference </a:t>
            </a:r>
            <a:r>
              <a:rPr lang="en-US" sz="1500"/>
              <a:t>stavlja</a:t>
            </a:r>
            <a:r>
              <a:rPr lang="en-US" sz="1500" dirty="0"/>
              <a:t> </a:t>
            </a:r>
            <a:r>
              <a:rPr lang="en-US" sz="1500"/>
              <a:t>naznaka</a:t>
            </a:r>
            <a:r>
              <a:rPr lang="en-US" sz="1500" dirty="0"/>
              <a:t> </a:t>
            </a:r>
            <a:r>
              <a:rPr lang="en-US" sz="1500"/>
              <a:t>Isto</a:t>
            </a:r>
            <a:r>
              <a:rPr lang="en-US" sz="1500" dirty="0"/>
              <a:t> </a:t>
            </a:r>
            <a:r>
              <a:rPr lang="en-US" sz="1500"/>
              <a:t>ili</a:t>
            </a:r>
            <a:r>
              <a:rPr lang="en-US" sz="1500" dirty="0"/>
              <a:t> Ibidem (Ibid).</a:t>
            </a:r>
          </a:p>
          <a:p>
            <a:r>
              <a:rPr lang="en-US" sz="1500"/>
              <a:t>Medjutim</a:t>
            </a:r>
            <a:r>
              <a:rPr lang="en-US" sz="1500" dirty="0"/>
              <a:t>, </a:t>
            </a:r>
            <a:r>
              <a:rPr lang="en-US" sz="1500"/>
              <a:t>ovaj</a:t>
            </a:r>
            <a:r>
              <a:rPr lang="en-US" sz="1500" dirty="0"/>
              <a:t> </a:t>
            </a:r>
            <a:r>
              <a:rPr lang="en-US" sz="1500"/>
              <a:t>sistem</a:t>
            </a:r>
            <a:r>
              <a:rPr lang="en-US" sz="1500" dirty="0"/>
              <a:t> </a:t>
            </a:r>
            <a:r>
              <a:rPr lang="en-US" sz="1500"/>
              <a:t>citiranja</a:t>
            </a:r>
            <a:r>
              <a:rPr lang="en-US" sz="1500" dirty="0"/>
              <a:t> </a:t>
            </a:r>
            <a:r>
              <a:rPr lang="en-US" sz="1500"/>
              <a:t>i</a:t>
            </a:r>
            <a:r>
              <a:rPr lang="en-US" sz="1500" dirty="0"/>
              <a:t> </a:t>
            </a:r>
            <a:r>
              <a:rPr lang="en-US" sz="1500"/>
              <a:t>navodjenja</a:t>
            </a:r>
            <a:r>
              <a:rPr lang="en-US" sz="1500" dirty="0"/>
              <a:t> literature se </a:t>
            </a:r>
            <a:r>
              <a:rPr lang="en-US" sz="1500"/>
              <a:t>sve</a:t>
            </a:r>
            <a:r>
              <a:rPr lang="en-US" sz="1500" dirty="0"/>
              <a:t> </a:t>
            </a:r>
            <a:r>
              <a:rPr lang="en-US" sz="1500"/>
              <a:t>redje</a:t>
            </a:r>
            <a:r>
              <a:rPr lang="en-US" sz="1500" dirty="0"/>
              <a:t> </a:t>
            </a:r>
            <a:r>
              <a:rPr lang="en-US" sz="1500"/>
              <a:t>koristi</a:t>
            </a:r>
            <a:r>
              <a:rPr lang="en-US" sz="1500" dirty="0"/>
              <a:t>.</a:t>
            </a:r>
          </a:p>
          <a:p>
            <a:r>
              <a:rPr lang="en-US" sz="1500" dirty="0"/>
              <a:t>endnote – </a:t>
            </a:r>
            <a:r>
              <a:rPr lang="en-US" sz="1500"/>
              <a:t>na</a:t>
            </a:r>
            <a:r>
              <a:rPr lang="en-US" sz="1500" dirty="0"/>
              <a:t> </a:t>
            </a:r>
            <a:r>
              <a:rPr lang="en-US" sz="1500"/>
              <a:t>kraju</a:t>
            </a:r>
            <a:r>
              <a:rPr lang="en-US" sz="1500" dirty="0"/>
              <a:t> </a:t>
            </a:r>
            <a:r>
              <a:rPr lang="en-US" sz="1500"/>
              <a:t>teksta</a:t>
            </a:r>
            <a:r>
              <a:rPr lang="en-US" sz="1500" dirty="0"/>
              <a:t>.</a:t>
            </a:r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A9818-034E-42EE-A59D-C8E4F12FB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854" b="2"/>
          <a:stretch/>
        </p:blipFill>
        <p:spPr>
          <a:xfrm>
            <a:off x="5285634" y="731733"/>
            <a:ext cx="3332586" cy="3332586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800599"/>
            <a:ext cx="6115048" cy="342579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5591-DB24-4845-A838-1FD014EB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8550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/>
              <a:t>Diskusija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C70BFC-0148-4285-ABDD-E78DCDC11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022511"/>
              </p:ext>
            </p:extLst>
          </p:nvPr>
        </p:nvGraphicFramePr>
        <p:xfrm>
          <a:off x="628650" y="274320"/>
          <a:ext cx="7886700" cy="322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40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3CDB22-28EE-48F3-833D-C938455C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602216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000000"/>
                </a:solidFill>
              </a:rPr>
              <a:t>Zašto citiramo literaturu?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DAE6B-654B-44DA-A637-ADE0DE433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635" r="22786"/>
          <a:stretch/>
        </p:blipFill>
        <p:spPr>
          <a:xfrm>
            <a:off x="20" y="680423"/>
            <a:ext cx="3628510" cy="379780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33C2-4B3F-4289-B82E-C6913978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951" y="1581151"/>
            <a:ext cx="4313163" cy="2964578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Citati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izvor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informacija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ideja</a:t>
            </a:r>
            <a:r>
              <a:rPr lang="en-US" sz="2000" dirty="0">
                <a:solidFill>
                  <a:srgbClr val="000000"/>
                </a:solidFill>
              </a:rPr>
              <a:t>;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Čitaoci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mogu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pronaći</a:t>
            </a:r>
            <a:r>
              <a:rPr lang="en-US" sz="2000" dirty="0">
                <a:solidFill>
                  <a:srgbClr val="000000"/>
                </a:solidFill>
              </a:rPr>
              <a:t> za </a:t>
            </a:r>
            <a:r>
              <a:rPr lang="en-US" sz="2000" dirty="0" err="1">
                <a:solidFill>
                  <a:srgbClr val="000000"/>
                </a:solidFill>
              </a:rPr>
              <a:t>dalje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informacije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ako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potrebno</a:t>
            </a:r>
            <a:r>
              <a:rPr lang="en-US" sz="2000" dirty="0">
                <a:solidFill>
                  <a:srgbClr val="000000"/>
                </a:solidFill>
              </a:rPr>
              <a:t>;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Povećava</a:t>
            </a:r>
            <a:r>
              <a:rPr lang="en-US" sz="2000" dirty="0">
                <a:solidFill>
                  <a:srgbClr val="000000"/>
                </a:solidFill>
              </a:rPr>
              <a:t> se </a:t>
            </a:r>
            <a:r>
              <a:rPr lang="en-US" sz="2000" dirty="0" err="1">
                <a:solidFill>
                  <a:srgbClr val="000000"/>
                </a:solidFill>
              </a:rPr>
              <a:t>kvalitet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šire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različita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znanja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povodom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teme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3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17AFE-B083-4E5B-877E-90180EB3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0" y="394486"/>
            <a:ext cx="3212237" cy="9002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err="1"/>
              <a:t>Softveri</a:t>
            </a:r>
            <a:r>
              <a:rPr lang="en-US" sz="2700" dirty="0"/>
              <a:t> za citiranje literature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59810" y="161401"/>
            <a:ext cx="555498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266219"/>
            <a:ext cx="4638730" cy="4436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C75D4-3BF1-42EB-80F6-008E10CF0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5" r="34636" b="2"/>
          <a:stretch/>
        </p:blipFill>
        <p:spPr>
          <a:xfrm>
            <a:off x="432183" y="487870"/>
            <a:ext cx="4221013" cy="39931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458684"/>
            <a:ext cx="301752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0F2E-90F4-4724-A1D7-57DDECF3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913" y="1643185"/>
            <a:ext cx="3570584" cy="251409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 err="1"/>
              <a:t>Softver</a:t>
            </a:r>
            <a:r>
              <a:rPr lang="en-US" sz="2000" dirty="0"/>
              <a:t> za citiranje literature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specijalizovanu</a:t>
            </a:r>
            <a:r>
              <a:rPr lang="en-US" sz="2000" dirty="0"/>
              <a:t> </a:t>
            </a:r>
            <a:r>
              <a:rPr lang="en-US" sz="2000" dirty="0" err="1"/>
              <a:t>bazu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koja</a:t>
            </a:r>
            <a:r>
              <a:rPr lang="en-US" sz="2000" dirty="0"/>
              <a:t> je </a:t>
            </a:r>
            <a:r>
              <a:rPr lang="en-US" sz="2000" dirty="0" err="1"/>
              <a:t>napravljena</a:t>
            </a:r>
            <a:r>
              <a:rPr lang="en-US" sz="2000" dirty="0"/>
              <a:t> za </a:t>
            </a:r>
            <a:r>
              <a:rPr lang="en-US" sz="2000" dirty="0" err="1"/>
              <a:t>specificne</a:t>
            </a:r>
            <a:r>
              <a:rPr lang="en-US" sz="2000" dirty="0"/>
              <a:t> </a:t>
            </a:r>
            <a:r>
              <a:rPr lang="en-US" sz="2000" dirty="0" err="1"/>
              <a:t>ulazne</a:t>
            </a:r>
            <a:r>
              <a:rPr lang="en-US" sz="2000" dirty="0"/>
              <a:t> </a:t>
            </a:r>
            <a:r>
              <a:rPr lang="en-US" sz="2000" dirty="0" err="1"/>
              <a:t>varijable</a:t>
            </a:r>
            <a:r>
              <a:rPr lang="en-US" sz="2000" dirty="0"/>
              <a:t> –reference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specificnu</a:t>
            </a:r>
            <a:r>
              <a:rPr lang="en-US" sz="2000" dirty="0"/>
              <a:t> </a:t>
            </a:r>
            <a:r>
              <a:rPr lang="en-US" sz="2000" dirty="0" err="1"/>
              <a:t>izlaznu</a:t>
            </a:r>
            <a:r>
              <a:rPr lang="en-US" sz="2000" dirty="0"/>
              <a:t> </a:t>
            </a:r>
            <a:r>
              <a:rPr lang="en-US" sz="2000" dirty="0" err="1"/>
              <a:t>varijablu</a:t>
            </a:r>
            <a:r>
              <a:rPr lang="en-US" sz="2000" dirty="0"/>
              <a:t> – </a:t>
            </a:r>
            <a:r>
              <a:rPr lang="en-US" sz="2000" dirty="0" err="1"/>
              <a:t>popis</a:t>
            </a:r>
            <a:r>
              <a:rPr lang="en-US" sz="2000" dirty="0"/>
              <a:t> literature </a:t>
            </a:r>
            <a:r>
              <a:rPr lang="en-US" sz="2000" dirty="0" err="1"/>
              <a:t>odgovarajuceg</a:t>
            </a:r>
            <a:r>
              <a:rPr lang="en-US" sz="2000" dirty="0"/>
              <a:t> </a:t>
            </a:r>
            <a:r>
              <a:rPr lang="en-US" sz="2000" dirty="0" err="1"/>
              <a:t>formata</a:t>
            </a:r>
            <a:r>
              <a:rPr lang="en-US" sz="2000" dirty="0"/>
              <a:t> - za </a:t>
            </a:r>
            <a:r>
              <a:rPr lang="en-US" sz="2000" dirty="0" err="1"/>
              <a:t>pisanje</a:t>
            </a:r>
            <a:r>
              <a:rPr lang="en-US" sz="2000" dirty="0"/>
              <a:t> </a:t>
            </a:r>
            <a:r>
              <a:rPr lang="en-US" sz="2000" dirty="0" err="1"/>
              <a:t>naučnih</a:t>
            </a:r>
            <a:r>
              <a:rPr lang="en-US" sz="2000" dirty="0"/>
              <a:t> radova</a:t>
            </a:r>
          </a:p>
          <a:p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7884" y="4540020"/>
            <a:ext cx="555498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4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1D95E-38C5-4E12-B2B2-0EE4938A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Osobine softvera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4D4A-33C7-4288-941D-2C44A344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 lnSpcReduction="10000"/>
          </a:bodyPr>
          <a:lstStyle/>
          <a:p>
            <a:r>
              <a:rPr lang="en-US" sz="2000" u="sng" dirty="0" err="1"/>
              <a:t>Pretraživanje</a:t>
            </a:r>
            <a:r>
              <a:rPr lang="en-US" sz="2000" dirty="0"/>
              <a:t>: </a:t>
            </a:r>
            <a:r>
              <a:rPr lang="en-US" sz="2000" dirty="0" err="1"/>
              <a:t>Mogucnost</a:t>
            </a:r>
            <a:r>
              <a:rPr lang="en-US" sz="2000" dirty="0"/>
              <a:t> </a:t>
            </a:r>
            <a:r>
              <a:rPr lang="en-US" sz="2000" dirty="0" err="1"/>
              <a:t>sofvera</a:t>
            </a:r>
            <a:r>
              <a:rPr lang="en-US" sz="2000" dirty="0"/>
              <a:t> da </a:t>
            </a:r>
            <a:r>
              <a:rPr lang="en-US" sz="2000" dirty="0" err="1"/>
              <a:t>pretražuje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dostupne</a:t>
            </a:r>
            <a:r>
              <a:rPr lang="en-US" sz="2000" dirty="0"/>
              <a:t> </a:t>
            </a:r>
            <a:r>
              <a:rPr lang="en-US" sz="2000" dirty="0" err="1"/>
              <a:t>akademske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ne-</a:t>
            </a:r>
            <a:r>
              <a:rPr lang="en-US" sz="2000" dirty="0" err="1"/>
              <a:t>akademske</a:t>
            </a:r>
            <a:r>
              <a:rPr lang="en-US" sz="2000" dirty="0"/>
              <a:t> </a:t>
            </a:r>
            <a:r>
              <a:rPr lang="en-US" sz="2000" dirty="0" err="1"/>
              <a:t>baze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  <a:r>
              <a:rPr lang="en-US" sz="2000" u="sng" dirty="0" err="1"/>
              <a:t>Čuvanje</a:t>
            </a:r>
            <a:r>
              <a:rPr lang="en-US" sz="2000" dirty="0"/>
              <a:t>: </a:t>
            </a:r>
            <a:r>
              <a:rPr lang="en-US" sz="2000" dirty="0" err="1"/>
              <a:t>Mogucnost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r>
              <a:rPr lang="en-US" sz="2000" dirty="0"/>
              <a:t> da </a:t>
            </a:r>
            <a:r>
              <a:rPr lang="en-US" sz="2000" dirty="0" err="1"/>
              <a:t>cuva</a:t>
            </a:r>
            <a:r>
              <a:rPr lang="en-US" sz="2000" dirty="0"/>
              <a:t> reference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prezentovati</a:t>
            </a:r>
            <a:r>
              <a:rPr lang="en-US" sz="2000" dirty="0"/>
              <a:t> u </a:t>
            </a:r>
            <a:r>
              <a:rPr lang="en-US" sz="2000" dirty="0" err="1"/>
              <a:t>nekomstandardnom</a:t>
            </a:r>
            <a:r>
              <a:rPr lang="en-US" sz="2000" dirty="0"/>
              <a:t> </a:t>
            </a:r>
            <a:r>
              <a:rPr lang="en-US" sz="2000" dirty="0" err="1"/>
              <a:t>formatu</a:t>
            </a:r>
            <a:r>
              <a:rPr lang="en-US" sz="2000" dirty="0"/>
              <a:t> (</a:t>
            </a:r>
            <a:r>
              <a:rPr lang="en-US" sz="2000" dirty="0" err="1"/>
              <a:t>najbolje</a:t>
            </a:r>
            <a:r>
              <a:rPr lang="en-US" sz="2000" dirty="0"/>
              <a:t> da je </a:t>
            </a:r>
            <a:r>
              <a:rPr lang="en-US" sz="2000" dirty="0" err="1"/>
              <a:t>kompatibilan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Word </a:t>
            </a:r>
            <a:r>
              <a:rPr lang="en-US" sz="2000" dirty="0" err="1"/>
              <a:t>procesorom</a:t>
            </a:r>
            <a:r>
              <a:rPr lang="en-US" sz="2000" dirty="0"/>
              <a:t>).</a:t>
            </a:r>
          </a:p>
          <a:p>
            <a:r>
              <a:rPr lang="en-US" sz="2000" u="sng" dirty="0"/>
              <a:t> </a:t>
            </a:r>
            <a:r>
              <a:rPr lang="en-US" sz="2000" u="sng" dirty="0" err="1"/>
              <a:t>Sistem</a:t>
            </a:r>
            <a:r>
              <a:rPr lang="en-US" sz="2000" u="sng" dirty="0"/>
              <a:t> </a:t>
            </a:r>
            <a:r>
              <a:rPr lang="en-US" sz="2000" u="sng" dirty="0" err="1"/>
              <a:t>citiranja</a:t>
            </a:r>
            <a:r>
              <a:rPr lang="en-US" sz="2000" u="sng" dirty="0"/>
              <a:t> </a:t>
            </a:r>
            <a:r>
              <a:rPr lang="en-US" sz="2000" u="sng" dirty="0" err="1"/>
              <a:t>referenci</a:t>
            </a:r>
            <a:r>
              <a:rPr lang="en-US" sz="2000" u="sng" dirty="0"/>
              <a:t>:</a:t>
            </a:r>
            <a:r>
              <a:rPr lang="en-US" sz="2000" dirty="0"/>
              <a:t> da </a:t>
            </a:r>
            <a:r>
              <a:rPr lang="en-US" sz="2000" dirty="0" err="1"/>
              <a:t>sadrži</a:t>
            </a:r>
            <a:r>
              <a:rPr lang="en-US" sz="2000" dirty="0"/>
              <a:t> </a:t>
            </a:r>
            <a:r>
              <a:rPr lang="en-US" sz="2000" dirty="0" err="1"/>
              <a:t>predefinisanu</a:t>
            </a:r>
            <a:r>
              <a:rPr lang="en-US" sz="2000" dirty="0"/>
              <a:t> </a:t>
            </a:r>
            <a:r>
              <a:rPr lang="en-US" sz="2000" dirty="0" err="1"/>
              <a:t>zbirku</a:t>
            </a:r>
            <a:r>
              <a:rPr lang="en-US" sz="2000" dirty="0"/>
              <a:t> </a:t>
            </a:r>
            <a:r>
              <a:rPr lang="en-US" sz="2000" dirty="0" err="1"/>
              <a:t>formata</a:t>
            </a:r>
            <a:r>
              <a:rPr lang="en-US" sz="2000" dirty="0"/>
              <a:t> </a:t>
            </a:r>
            <a:r>
              <a:rPr lang="en-US" sz="2000" dirty="0" err="1"/>
              <a:t>casopisa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se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 za </a:t>
            </a:r>
            <a:r>
              <a:rPr lang="en-US" sz="2000" dirty="0" err="1"/>
              <a:t>dobijanje</a:t>
            </a:r>
            <a:r>
              <a:rPr lang="en-US" sz="2000" dirty="0"/>
              <a:t> </a:t>
            </a:r>
            <a:r>
              <a:rPr lang="en-US" sz="2000" dirty="0" err="1"/>
              <a:t>adekvatno</a:t>
            </a:r>
            <a:r>
              <a:rPr lang="en-US" sz="2000" dirty="0"/>
              <a:t> </a:t>
            </a:r>
            <a:r>
              <a:rPr lang="en-US" sz="2000" dirty="0" err="1"/>
              <a:t>formatiranog</a:t>
            </a:r>
            <a:r>
              <a:rPr lang="en-US" sz="2000" dirty="0"/>
              <a:t> </a:t>
            </a:r>
            <a:r>
              <a:rPr lang="en-US" sz="2000" dirty="0" err="1"/>
              <a:t>popisa</a:t>
            </a:r>
            <a:r>
              <a:rPr lang="en-US" sz="2000" dirty="0"/>
              <a:t> literature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Harvardski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Vankuverski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5194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9546B-07D8-40A5-B762-62A2B9D7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Korisni softveri za citiranje literature</a:t>
            </a:r>
            <a:br>
              <a:rPr lang="en-US" sz="1700"/>
            </a:br>
            <a:endParaRPr lang="en-US" sz="1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71A5-D083-4974-8487-FB279168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1747878"/>
            <a:ext cx="3419569" cy="2984689"/>
          </a:xfrm>
        </p:spPr>
        <p:txBody>
          <a:bodyPr anchor="ctr">
            <a:normAutofit/>
          </a:bodyPr>
          <a:lstStyle/>
          <a:p>
            <a:r>
              <a:rPr lang="en-US" sz="1500"/>
              <a:t>JobRef</a:t>
            </a:r>
          </a:p>
          <a:p>
            <a:r>
              <a:rPr lang="en-US" sz="1500"/>
              <a:t> Library Master</a:t>
            </a:r>
          </a:p>
          <a:p>
            <a:r>
              <a:rPr lang="en-US" sz="1500"/>
              <a:t> Nota Bene</a:t>
            </a:r>
          </a:p>
          <a:p>
            <a:r>
              <a:rPr lang="en-US" sz="1500"/>
              <a:t> Papyrus</a:t>
            </a:r>
          </a:p>
          <a:p>
            <a:r>
              <a:rPr lang="en-US" sz="1500"/>
              <a:t> ProCite</a:t>
            </a:r>
          </a:p>
          <a:p>
            <a:r>
              <a:rPr lang="en-US" sz="1500"/>
              <a:t> Reference Manager</a:t>
            </a:r>
          </a:p>
          <a:p>
            <a:r>
              <a:rPr lang="en-US" sz="1500"/>
              <a:t> Refworks</a:t>
            </a:r>
          </a:p>
          <a:p>
            <a:endParaRPr lang="en-US" sz="15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B88DF-1F55-4AE7-B291-DC4B66B46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1" r="3" b="3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2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4424A-42C0-45FD-88EF-B39CF7D5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pl-PL" sz="3000">
                <a:solidFill>
                  <a:srgbClr val="FFFFFF"/>
                </a:solidFill>
              </a:rPr>
              <a:t>Dodavanje citata </a:t>
            </a:r>
            <a:r>
              <a:rPr lang="en-US" sz="3000">
                <a:solidFill>
                  <a:srgbClr val="FFFFFF"/>
                </a:solidFill>
              </a:rPr>
              <a:t>preko </a:t>
            </a:r>
            <a:r>
              <a:rPr lang="pl-PL" sz="3000">
                <a:solidFill>
                  <a:srgbClr val="FFFFFF"/>
                </a:solidFill>
              </a:rPr>
              <a:t>Word dokument</a:t>
            </a:r>
            <a:r>
              <a:rPr lang="en-US" sz="30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48BD-B7E6-4052-ADE3-1AC5665DB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programu</a:t>
            </a:r>
            <a:r>
              <a:rPr lang="en-US" sz="2400" dirty="0"/>
              <a:t> Word </a:t>
            </a:r>
            <a:r>
              <a:rPr lang="en-US" sz="2400" dirty="0" err="1"/>
              <a:t>možete</a:t>
            </a:r>
            <a:r>
              <a:rPr lang="en-US" sz="2400" dirty="0"/>
              <a:t> </a:t>
            </a:r>
            <a:r>
              <a:rPr lang="en-US" sz="2400" dirty="0" err="1"/>
              <a:t>lako</a:t>
            </a:r>
            <a:r>
              <a:rPr lang="en-US" sz="2400" dirty="0"/>
              <a:t> da </a:t>
            </a:r>
            <a:r>
              <a:rPr lang="en-US" sz="2400" dirty="0" err="1"/>
              <a:t>dodate</a:t>
            </a:r>
            <a:r>
              <a:rPr lang="en-US" sz="2400" dirty="0"/>
              <a:t> citate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pišete</a:t>
            </a:r>
            <a:r>
              <a:rPr lang="en-US" sz="2400" dirty="0"/>
              <a:t> </a:t>
            </a:r>
            <a:r>
              <a:rPr lang="en-US" sz="2400" dirty="0" err="1"/>
              <a:t>članak</a:t>
            </a:r>
            <a:r>
              <a:rPr lang="en-US" sz="2400" dirty="0"/>
              <a:t> </a:t>
            </a:r>
            <a:r>
              <a:rPr lang="en-US" sz="2400" dirty="0" err="1"/>
              <a:t>gde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da </a:t>
            </a:r>
            <a:r>
              <a:rPr lang="en-US" sz="2400" dirty="0" err="1"/>
              <a:t>citirate</a:t>
            </a:r>
            <a:r>
              <a:rPr lang="en-US" sz="2400" dirty="0"/>
              <a:t> </a:t>
            </a:r>
            <a:r>
              <a:rPr lang="en-US" sz="2400" dirty="0" err="1"/>
              <a:t>izvore</a:t>
            </a:r>
            <a:r>
              <a:rPr lang="en-US" sz="2400" dirty="0"/>
              <a:t>.</a:t>
            </a:r>
          </a:p>
          <a:p>
            <a:r>
              <a:rPr lang="en-US" sz="2400" dirty="0"/>
              <a:t>Da </a:t>
            </a:r>
            <a:r>
              <a:rPr lang="en-US" sz="2400" dirty="0" err="1"/>
              <a:t>biste</a:t>
            </a:r>
            <a:r>
              <a:rPr lang="en-US" sz="2400" dirty="0"/>
              <a:t> </a:t>
            </a:r>
            <a:r>
              <a:rPr lang="en-US" sz="2400" dirty="0" err="1"/>
              <a:t>dodali</a:t>
            </a:r>
            <a:r>
              <a:rPr lang="en-US" sz="2400" dirty="0"/>
              <a:t> </a:t>
            </a:r>
            <a:r>
              <a:rPr lang="en-US" sz="2400" dirty="0" err="1"/>
              <a:t>izvorne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, </a:t>
            </a:r>
            <a:r>
              <a:rPr lang="en-US" sz="2400" dirty="0" err="1"/>
              <a:t>izaberite</a:t>
            </a:r>
            <a:r>
              <a:rPr lang="en-US" sz="2400" dirty="0"/>
              <a:t> </a:t>
            </a:r>
            <a:r>
              <a:rPr lang="en-US" sz="2400" dirty="0" err="1"/>
              <a:t>stavku</a:t>
            </a:r>
            <a:r>
              <a:rPr lang="en-US" sz="2400" dirty="0"/>
              <a:t> </a:t>
            </a:r>
            <a:r>
              <a:rPr lang="en-US" sz="2400" dirty="0" err="1"/>
              <a:t>Dodaj</a:t>
            </a:r>
            <a:r>
              <a:rPr lang="en-US" sz="2400" dirty="0"/>
              <a:t> </a:t>
            </a:r>
            <a:r>
              <a:rPr lang="en-US" sz="2400" dirty="0" err="1"/>
              <a:t>novi</a:t>
            </a:r>
            <a:r>
              <a:rPr lang="en-US" sz="2400" dirty="0"/>
              <a:t> </a:t>
            </a:r>
            <a:r>
              <a:rPr lang="en-US" sz="2400" dirty="0" err="1"/>
              <a:t>izvor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Zatim</a:t>
            </a:r>
            <a:r>
              <a:rPr lang="en-US" sz="2400" dirty="0"/>
              <a:t> u </a:t>
            </a:r>
            <a:r>
              <a:rPr lang="en-US" sz="2400" dirty="0" err="1"/>
              <a:t>dodatku</a:t>
            </a:r>
            <a:r>
              <a:rPr lang="en-US" sz="2400" dirty="0"/>
              <a:t> </a:t>
            </a:r>
            <a:r>
              <a:rPr lang="en-US" sz="2400" dirty="0" err="1"/>
              <a:t>Kreiranje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</a:t>
            </a:r>
            <a:r>
              <a:rPr lang="en-US" sz="2400" dirty="0" err="1"/>
              <a:t>kliknite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strelicu</a:t>
            </a:r>
            <a:r>
              <a:rPr lang="en-US" sz="2400" dirty="0"/>
              <a:t> pored </a:t>
            </a:r>
            <a:r>
              <a:rPr lang="en-US" sz="2400" dirty="0" err="1"/>
              <a:t>stavke</a:t>
            </a:r>
            <a:r>
              <a:rPr lang="en-US" sz="2400" dirty="0"/>
              <a:t> Tip </a:t>
            </a:r>
            <a:r>
              <a:rPr lang="en-US" sz="2400" dirty="0" err="1"/>
              <a:t>izvora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Izaberite</a:t>
            </a:r>
            <a:r>
              <a:rPr lang="en-US" sz="2400" dirty="0"/>
              <a:t> tip </a:t>
            </a:r>
            <a:r>
              <a:rPr lang="en-US" sz="2400" dirty="0" err="1"/>
              <a:t>izvora</a:t>
            </a:r>
            <a:r>
              <a:rPr lang="en-US" sz="2400" dirty="0"/>
              <a:t> koji </a:t>
            </a:r>
            <a:r>
              <a:rPr lang="en-US" sz="2400" dirty="0" err="1"/>
              <a:t>želite</a:t>
            </a:r>
            <a:r>
              <a:rPr lang="en-US" sz="2400" dirty="0"/>
              <a:t> da </a:t>
            </a:r>
            <a:r>
              <a:rPr lang="en-US" sz="2400" dirty="0" err="1"/>
              <a:t>koristite</a:t>
            </a:r>
            <a:r>
              <a:rPr lang="en-US" sz="2400" dirty="0"/>
              <a:t> (</a:t>
            </a:r>
            <a:r>
              <a:rPr lang="en-US" sz="2400" dirty="0" err="1"/>
              <a:t>na</a:t>
            </a:r>
            <a:r>
              <a:rPr lang="en-US" sz="2400" dirty="0"/>
              <a:t> primer, </a:t>
            </a:r>
            <a:r>
              <a:rPr lang="en-US" sz="2400" dirty="0" err="1"/>
              <a:t>odeljak</a:t>
            </a:r>
            <a:r>
              <a:rPr lang="en-US" sz="2400" dirty="0"/>
              <a:t> </a:t>
            </a:r>
            <a:r>
              <a:rPr lang="en-US" sz="2400" dirty="0" err="1"/>
              <a:t>knjige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članak</a:t>
            </a:r>
            <a:r>
              <a:rPr lang="en-US" sz="2400" dirty="0"/>
              <a:t> u </a:t>
            </a:r>
            <a:r>
              <a:rPr lang="en-US" sz="2400" dirty="0" err="1"/>
              <a:t>časopisu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6404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529496" y="-2519468"/>
            <a:ext cx="4102779" cy="914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493CA-1F29-4BD2-9AA1-D7203B20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686" y="819150"/>
            <a:ext cx="7098873" cy="7436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 err="1"/>
              <a:t>Dodavanje</a:t>
            </a:r>
            <a:r>
              <a:rPr lang="en-US" sz="3800" dirty="0"/>
              <a:t> reference</a:t>
            </a:r>
            <a:br>
              <a:rPr lang="en-US" sz="3800" dirty="0"/>
            </a:br>
            <a:r>
              <a:rPr lang="en-US" sz="2000" dirty="0"/>
              <a:t>Na </a:t>
            </a:r>
            <a:r>
              <a:rPr lang="en-US" sz="2000" dirty="0" err="1"/>
              <a:t>kartici</a:t>
            </a:r>
            <a:r>
              <a:rPr lang="en-US" sz="2000" dirty="0"/>
              <a:t> reference , u </a:t>
            </a:r>
            <a:r>
              <a:rPr lang="en-US" sz="2000" dirty="0" err="1"/>
              <a:t>grupi</a:t>
            </a:r>
            <a:r>
              <a:rPr lang="en-US" sz="2000" dirty="0"/>
              <a:t> </a:t>
            </a:r>
            <a:r>
              <a:rPr lang="en-US" sz="2000" dirty="0" err="1"/>
              <a:t>citati</a:t>
            </a:r>
            <a:r>
              <a:rPr lang="en-US" sz="2000" dirty="0"/>
              <a:t> &amp; </a:t>
            </a:r>
            <a:r>
              <a:rPr lang="en-US" sz="2000" dirty="0" err="1"/>
              <a:t>Bibliografija</a:t>
            </a:r>
            <a:r>
              <a:rPr lang="en-US" sz="2000" dirty="0"/>
              <a:t> </a:t>
            </a:r>
            <a:r>
              <a:rPr lang="en-US" sz="2000" dirty="0" err="1"/>
              <a:t>kliknite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strelicu</a:t>
            </a:r>
            <a:r>
              <a:rPr lang="en-US" sz="2000" dirty="0"/>
              <a:t> pored </a:t>
            </a:r>
            <a:r>
              <a:rPr lang="en-US" sz="2000" dirty="0" err="1"/>
              <a:t>stavke</a:t>
            </a:r>
            <a:r>
              <a:rPr lang="en-US" sz="2000" dirty="0"/>
              <a:t> </a:t>
            </a:r>
            <a:r>
              <a:rPr lang="en-US" sz="2000" dirty="0" err="1"/>
              <a:t>stil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izaberite</a:t>
            </a:r>
            <a:r>
              <a:rPr lang="en-US" sz="2000" dirty="0"/>
              <a:t> </a:t>
            </a:r>
            <a:r>
              <a:rPr lang="en-US" sz="2000" dirty="0" err="1"/>
              <a:t>stil</a:t>
            </a:r>
            <a:r>
              <a:rPr lang="en-US" sz="2000" dirty="0"/>
              <a:t> koji </a:t>
            </a:r>
            <a:r>
              <a:rPr lang="en-US" sz="2000" dirty="0" err="1"/>
              <a:t>želite</a:t>
            </a:r>
            <a:r>
              <a:rPr lang="en-US" sz="2000" dirty="0"/>
              <a:t> da </a:t>
            </a:r>
            <a:r>
              <a:rPr lang="en-US" sz="2000" dirty="0" err="1"/>
              <a:t>koristite</a:t>
            </a:r>
            <a:r>
              <a:rPr lang="en-US" sz="2000" dirty="0"/>
              <a:t> za </a:t>
            </a:r>
            <a:r>
              <a:rPr lang="en-US" sz="2000" dirty="0" err="1"/>
              <a:t>citat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izvor</a:t>
            </a:r>
            <a:r>
              <a:rPr lang="en-US" sz="3800" dirty="0"/>
              <a:t>.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08" y="514347"/>
            <a:ext cx="89153" cy="1162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17C21A-137E-474E-AE52-FE13A2D7F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891" r="10300" b="1"/>
          <a:stretch/>
        </p:blipFill>
        <p:spPr>
          <a:xfrm>
            <a:off x="1523999" y="1562815"/>
            <a:ext cx="7010401" cy="3083494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4629150"/>
            <a:ext cx="89154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F07E5-3714-46AC-9110-EC0F054B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Dodavanje citata u dokument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1BC5-71D7-46F3-A1A8-C4B719FF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Kliknite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kraj</a:t>
            </a:r>
            <a:r>
              <a:rPr lang="en-US" sz="2800" dirty="0"/>
              <a:t> </a:t>
            </a:r>
            <a:r>
              <a:rPr lang="en-US" sz="2800" dirty="0" err="1"/>
              <a:t>rečenice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fraze</a:t>
            </a:r>
            <a:r>
              <a:rPr lang="en-US" sz="2800" dirty="0"/>
              <a:t> </a:t>
            </a:r>
            <a:r>
              <a:rPr lang="en-US" sz="2800" dirty="0" err="1"/>
              <a:t>koju</a:t>
            </a:r>
            <a:r>
              <a:rPr lang="en-US" sz="2800" dirty="0"/>
              <a:t> </a:t>
            </a:r>
            <a:r>
              <a:rPr lang="en-US" sz="2800" dirty="0" err="1"/>
              <a:t>želite</a:t>
            </a:r>
            <a:r>
              <a:rPr lang="en-US" sz="2800" dirty="0"/>
              <a:t> da </a:t>
            </a:r>
            <a:r>
              <a:rPr lang="en-US" sz="2800" dirty="0" err="1"/>
              <a:t>citirate</a:t>
            </a:r>
            <a:r>
              <a:rPr lang="en-US" sz="2800" dirty="0"/>
              <a:t>, a </a:t>
            </a:r>
            <a:r>
              <a:rPr lang="en-US" sz="2800" dirty="0" err="1"/>
              <a:t>zatim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kartici</a:t>
            </a:r>
            <a:r>
              <a:rPr lang="en-US" sz="2800" dirty="0"/>
              <a:t> reference , u </a:t>
            </a:r>
            <a:r>
              <a:rPr lang="en-US" sz="2800" dirty="0" err="1"/>
              <a:t>grupi</a:t>
            </a:r>
            <a:r>
              <a:rPr lang="en-US" sz="2800" dirty="0"/>
              <a:t> </a:t>
            </a:r>
            <a:r>
              <a:rPr lang="en-US" sz="2800" dirty="0" err="1"/>
              <a:t>citati</a:t>
            </a:r>
            <a:r>
              <a:rPr lang="en-US" sz="2800" dirty="0"/>
              <a:t> &amp; </a:t>
            </a:r>
            <a:r>
              <a:rPr lang="en-US" sz="2800" dirty="0" err="1"/>
              <a:t>Bibliografija</a:t>
            </a:r>
            <a:r>
              <a:rPr lang="en-US" sz="2800" dirty="0"/>
              <a:t> </a:t>
            </a:r>
            <a:r>
              <a:rPr lang="en-US" sz="2800" dirty="0" err="1"/>
              <a:t>izaberite</a:t>
            </a:r>
            <a:r>
              <a:rPr lang="en-US" sz="2800" dirty="0"/>
              <a:t> </a:t>
            </a:r>
            <a:r>
              <a:rPr lang="en-US" sz="2800" dirty="0" err="1"/>
              <a:t>stavku</a:t>
            </a:r>
            <a:r>
              <a:rPr lang="en-US" sz="2800" dirty="0"/>
              <a:t> </a:t>
            </a:r>
            <a:r>
              <a:rPr lang="en-US" sz="2800" dirty="0" err="1"/>
              <a:t>Umetni</a:t>
            </a:r>
            <a:r>
              <a:rPr lang="en-US" sz="2800" dirty="0"/>
              <a:t> citate.</a:t>
            </a:r>
          </a:p>
          <a:p>
            <a:r>
              <a:rPr lang="en-US" sz="2800" dirty="0"/>
              <a:t>Sa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citata</a:t>
            </a:r>
            <a:r>
              <a:rPr lang="en-US" sz="2800" dirty="0"/>
              <a:t> u </a:t>
            </a:r>
            <a:r>
              <a:rPr lang="en-US" sz="2800" dirty="0" err="1"/>
              <a:t>okviru</a:t>
            </a:r>
            <a:r>
              <a:rPr lang="en-US" sz="2800" dirty="0"/>
              <a:t> </a:t>
            </a:r>
            <a:r>
              <a:rPr lang="en-US" sz="2800" dirty="0" err="1"/>
              <a:t>Umetni</a:t>
            </a:r>
            <a:r>
              <a:rPr lang="en-US" sz="2800" dirty="0"/>
              <a:t> </a:t>
            </a:r>
            <a:r>
              <a:rPr lang="en-US" sz="2800" dirty="0" err="1"/>
              <a:t>citat</a:t>
            </a:r>
            <a:r>
              <a:rPr lang="en-US" sz="2800" dirty="0"/>
              <a:t> </a:t>
            </a:r>
            <a:r>
              <a:rPr lang="en-US" sz="2800" dirty="0" err="1"/>
              <a:t>izaberite</a:t>
            </a:r>
            <a:r>
              <a:rPr lang="en-US" sz="2800" dirty="0"/>
              <a:t> </a:t>
            </a:r>
            <a:r>
              <a:rPr lang="en-US" sz="2800" dirty="0" err="1"/>
              <a:t>citat</a:t>
            </a:r>
            <a:r>
              <a:rPr lang="en-US" sz="2800" dirty="0"/>
              <a:t> koji </a:t>
            </a:r>
            <a:r>
              <a:rPr lang="en-US" sz="2800" dirty="0" err="1"/>
              <a:t>želite</a:t>
            </a:r>
            <a:r>
              <a:rPr lang="en-US" sz="2800" dirty="0"/>
              <a:t> da </a:t>
            </a:r>
            <a:r>
              <a:rPr lang="en-US" sz="2800" dirty="0" err="1"/>
              <a:t>koristite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49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874DD-41F9-463E-B3C8-36B3E7C9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09767"/>
            <a:ext cx="8178799" cy="37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9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782E-C67E-441D-84FC-900D55A7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>
            <a:normAutofit/>
          </a:bodyPr>
          <a:lstStyle/>
          <a:p>
            <a:r>
              <a:rPr lang="en-US" dirty="0"/>
              <a:t>Preporučena </a:t>
            </a:r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411C-6E2A-4708-A7DB-82920C53F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708629"/>
            <a:ext cx="4850901" cy="258796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http://web.efzg.hr/dok/KID/Pravila_citiranja.pdf</a:t>
            </a:r>
          </a:p>
          <a:p>
            <a:r>
              <a:rPr lang="en-US" sz="1800" dirty="0"/>
              <a:t>http://www.efsa.unsa.ba/ef/docs/Prirucnici/prirucnik_ekonomski_web.pdf</a:t>
            </a:r>
          </a:p>
          <a:p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02BC1EC4-3B1E-48A3-BBDF-CBAA80DC9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489" y="2143125"/>
            <a:ext cx="857249" cy="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15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BCE68-96F0-4211-9FC9-9C514A34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88909"/>
            <a:ext cx="3581400" cy="3734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BE94-8FB8-46F7-A453-D3A45C4259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352550"/>
            <a:ext cx="7543800" cy="3241675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855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7ACEF-125D-48E0-B3F7-65EB2BE2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r>
              <a:rPr lang="en-US" sz="3000"/>
              <a:t>Šta se sve citira?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22AF-0F67-4A03-BCCB-1B5F48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1747878"/>
            <a:ext cx="3419569" cy="2984689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Postojeći</a:t>
            </a:r>
            <a:r>
              <a:rPr lang="en-US" sz="2800" dirty="0"/>
              <a:t> </a:t>
            </a:r>
            <a:r>
              <a:rPr lang="en-US" sz="2800" dirty="0" err="1"/>
              <a:t>citati</a:t>
            </a:r>
            <a:endParaRPr lang="en-US" sz="2800" dirty="0"/>
          </a:p>
          <a:p>
            <a:r>
              <a:rPr lang="en-US" sz="2800" dirty="0" err="1"/>
              <a:t>Statistika</a:t>
            </a:r>
            <a:r>
              <a:rPr lang="en-US" sz="2800" dirty="0"/>
              <a:t> / </a:t>
            </a:r>
            <a:r>
              <a:rPr lang="en-US" sz="2800" dirty="0" err="1"/>
              <a:t>Istraživanja</a:t>
            </a:r>
            <a:endParaRPr lang="en-US" sz="2800" dirty="0"/>
          </a:p>
          <a:p>
            <a:r>
              <a:rPr lang="en-US" sz="2800" dirty="0" err="1"/>
              <a:t>Teorije</a:t>
            </a:r>
            <a:endParaRPr lang="en-US" sz="2800" dirty="0"/>
          </a:p>
          <a:p>
            <a:r>
              <a:rPr lang="en-US" sz="2800" dirty="0" err="1"/>
              <a:t>Tumačenja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dr.</a:t>
            </a:r>
          </a:p>
          <a:p>
            <a:endParaRPr lang="en-US" sz="15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CC6DA-DA3D-4733-A60D-FD7C49277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24" r="12507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7E350-92D4-4C0A-9806-D82D71B4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250699"/>
            <a:ext cx="3420438" cy="1237487"/>
          </a:xfrm>
        </p:spPr>
        <p:txBody>
          <a:bodyPr anchor="ctr">
            <a:normAutofit/>
          </a:bodyPr>
          <a:lstStyle/>
          <a:p>
            <a:r>
              <a:rPr lang="en-US" sz="3000" dirty="0" err="1"/>
              <a:t>Citiranje</a:t>
            </a:r>
            <a:r>
              <a:rPr lang="en-US" sz="3000" dirty="0"/>
              <a:t> </a:t>
            </a:r>
            <a:r>
              <a:rPr lang="en-US" sz="3000" dirty="0" err="1"/>
              <a:t>radova</a:t>
            </a:r>
            <a:endParaRPr lang="en-US" sz="3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2CD9-AD24-46AB-A53D-7610D910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8" y="1668240"/>
            <a:ext cx="3821317" cy="3064327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 err="1"/>
              <a:t>Citati</a:t>
            </a:r>
            <a:r>
              <a:rPr lang="en-US" sz="1400" dirty="0"/>
              <a:t> se </a:t>
            </a:r>
            <a:r>
              <a:rPr lang="en-US" sz="1400" dirty="0" err="1"/>
              <a:t>stavljaju</a:t>
            </a:r>
            <a:r>
              <a:rPr lang="en-US" sz="1400" dirty="0"/>
              <a:t> u </a:t>
            </a:r>
            <a:r>
              <a:rPr lang="en-US" sz="1400" dirty="0" err="1"/>
              <a:t>znake</a:t>
            </a:r>
            <a:r>
              <a:rPr lang="en-US" sz="1400" dirty="0"/>
              <a:t> </a:t>
            </a:r>
            <a:r>
              <a:rPr lang="en-US" sz="1400" dirty="0" err="1"/>
              <a:t>navoda</a:t>
            </a:r>
            <a:r>
              <a:rPr lang="en-US" sz="1400" dirty="0"/>
              <a:t> “u  </a:t>
            </a:r>
            <a:r>
              <a:rPr lang="en-US" sz="1400" dirty="0" err="1"/>
              <a:t>uslovima</a:t>
            </a:r>
            <a:r>
              <a:rPr lang="en-US" sz="1400" dirty="0"/>
              <a:t> </a:t>
            </a:r>
            <a:r>
              <a:rPr lang="en-US" sz="1400" dirty="0" err="1"/>
              <a:t>temeljne</a:t>
            </a:r>
            <a:r>
              <a:rPr lang="en-US" sz="1400" dirty="0"/>
              <a:t> </a:t>
            </a:r>
            <a:r>
              <a:rPr lang="en-US" sz="1400" dirty="0" err="1"/>
              <a:t>nesigurnosti</a:t>
            </a:r>
            <a:r>
              <a:rPr lang="en-US" sz="1400" dirty="0"/>
              <a:t>, </a:t>
            </a:r>
            <a:r>
              <a:rPr lang="en-US" sz="1400" dirty="0" err="1"/>
              <a:t>očekivanja</a:t>
            </a:r>
            <a:r>
              <a:rPr lang="en-US" sz="1400" dirty="0"/>
              <a:t> se ne </a:t>
            </a:r>
            <a:r>
              <a:rPr lang="en-US" sz="1400" dirty="0" err="1"/>
              <a:t>mogu</a:t>
            </a:r>
            <a:r>
              <a:rPr lang="en-US" sz="1400" dirty="0"/>
              <a:t> </a:t>
            </a:r>
            <a:r>
              <a:rPr lang="en-US" sz="1400" dirty="0" err="1"/>
              <a:t>shvatiti</a:t>
            </a:r>
            <a:r>
              <a:rPr lang="en-US" sz="1400" dirty="0"/>
              <a:t>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rezultat</a:t>
            </a:r>
            <a:r>
              <a:rPr lang="en-US" sz="1400" dirty="0"/>
              <a:t> </a:t>
            </a:r>
            <a:r>
              <a:rPr lang="en-US" sz="1400" dirty="0" err="1"/>
              <a:t>izračunatog</a:t>
            </a:r>
            <a:r>
              <a:rPr lang="en-US" sz="1400" dirty="0"/>
              <a:t> </a:t>
            </a:r>
            <a:r>
              <a:rPr lang="en-US" sz="1400" dirty="0" err="1"/>
              <a:t>optimalnog</a:t>
            </a:r>
            <a:r>
              <a:rPr lang="en-US" sz="1400" dirty="0"/>
              <a:t> </a:t>
            </a:r>
            <a:r>
              <a:rPr lang="en-US" sz="1400" dirty="0" err="1"/>
              <a:t>izbora</a:t>
            </a:r>
            <a:r>
              <a:rPr lang="en-US" sz="1400" dirty="0"/>
              <a:t>, </a:t>
            </a:r>
            <a:r>
              <a:rPr lang="en-US" sz="1400" dirty="0" err="1"/>
              <a:t>uzimajući</a:t>
            </a:r>
            <a:r>
              <a:rPr lang="en-US" sz="1400" dirty="0"/>
              <a:t> u </a:t>
            </a:r>
            <a:r>
              <a:rPr lang="en-US" sz="1400" dirty="0" err="1"/>
              <a:t>obzir</a:t>
            </a:r>
            <a:r>
              <a:rPr lang="en-US" sz="1400" dirty="0"/>
              <a:t> </a:t>
            </a:r>
            <a:r>
              <a:rPr lang="en-US" sz="1400" dirty="0" err="1"/>
              <a:t>sve</a:t>
            </a:r>
            <a:r>
              <a:rPr lang="en-US" sz="1400" dirty="0"/>
              <a:t> </a:t>
            </a:r>
            <a:r>
              <a:rPr lang="en-US" sz="1400" dirty="0" err="1"/>
              <a:t>dostupne</a:t>
            </a:r>
            <a:r>
              <a:rPr lang="en-US" sz="1400" dirty="0"/>
              <a:t> </a:t>
            </a:r>
            <a:r>
              <a:rPr lang="en-US" sz="1400" dirty="0" err="1"/>
              <a:t>informacije</a:t>
            </a:r>
            <a:r>
              <a:rPr lang="en-US" sz="1400" dirty="0"/>
              <a:t>, </a:t>
            </a:r>
            <a:r>
              <a:rPr lang="en-US" sz="1400" dirty="0" err="1"/>
              <a:t>nego</a:t>
            </a:r>
            <a:r>
              <a:rPr lang="en-US" sz="1400" dirty="0"/>
              <a:t> se </a:t>
            </a:r>
            <a:r>
              <a:rPr lang="en-US" sz="1400" dirty="0" err="1"/>
              <a:t>temelji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potencijalnoj</a:t>
            </a:r>
            <a:r>
              <a:rPr lang="en-US" sz="1400" dirty="0"/>
              <a:t> </a:t>
            </a:r>
            <a:r>
              <a:rPr lang="en-US" sz="1400" dirty="0" err="1"/>
              <a:t>interpretaciji</a:t>
            </a:r>
            <a:r>
              <a:rPr lang="en-US" sz="1400" dirty="0"/>
              <a:t> </a:t>
            </a:r>
            <a:r>
              <a:rPr lang="en-US" sz="1400" dirty="0" err="1"/>
              <a:t>situacije</a:t>
            </a:r>
            <a:r>
              <a:rPr lang="en-US" sz="1400" dirty="0"/>
              <a:t> u </a:t>
            </a:r>
            <a:r>
              <a:rPr lang="en-US" sz="1400" dirty="0" err="1"/>
              <a:t>kontekstu</a:t>
            </a:r>
            <a:r>
              <a:rPr lang="en-US" sz="1400" dirty="0"/>
              <a:t> </a:t>
            </a:r>
            <a:r>
              <a:rPr lang="en-US" sz="1400" dirty="0" err="1"/>
              <a:t>prevladavajućih</a:t>
            </a:r>
            <a:r>
              <a:rPr lang="en-US" sz="1400" dirty="0"/>
              <a:t> </a:t>
            </a:r>
            <a:r>
              <a:rPr lang="en-US" sz="1400" dirty="0" err="1"/>
              <a:t>institucionalnih</a:t>
            </a:r>
            <a:r>
              <a:rPr lang="en-US" sz="1400" dirty="0"/>
              <a:t> </a:t>
            </a:r>
            <a:r>
              <a:rPr lang="en-US" sz="1400" dirty="0" err="1"/>
              <a:t>struktura</a:t>
            </a:r>
            <a:r>
              <a:rPr lang="en-US" sz="1400" dirty="0"/>
              <a:t>, </a:t>
            </a:r>
            <a:r>
              <a:rPr lang="en-US" sz="1400" dirty="0" err="1"/>
              <a:t>kulturnih</a:t>
            </a:r>
            <a:r>
              <a:rPr lang="en-US" sz="1400" dirty="0"/>
              <a:t> </a:t>
            </a:r>
            <a:r>
              <a:rPr lang="en-US" sz="1400" dirty="0" err="1"/>
              <a:t>obrazaca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društvene</a:t>
            </a:r>
            <a:r>
              <a:rPr lang="en-US" sz="1400" dirty="0"/>
              <a:t> </a:t>
            </a:r>
            <a:r>
              <a:rPr lang="en-US" sz="1400" dirty="0" err="1"/>
              <a:t>mreže</a:t>
            </a:r>
            <a:r>
              <a:rPr lang="en-US" sz="1400" dirty="0"/>
              <a:t> "(</a:t>
            </a:r>
            <a:r>
              <a:rPr lang="en-US" sz="1400" dirty="0" err="1"/>
              <a:t>Beckert</a:t>
            </a:r>
            <a:r>
              <a:rPr lang="en-US" sz="1400" dirty="0"/>
              <a:t>, 2013, str. 325)”;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Ako</a:t>
            </a:r>
            <a:r>
              <a:rPr lang="en-US" sz="1400" dirty="0"/>
              <a:t>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citata</a:t>
            </a:r>
            <a:r>
              <a:rPr lang="en-US" sz="1400" dirty="0"/>
              <a:t> </a:t>
            </a:r>
            <a:r>
              <a:rPr lang="en-US" sz="1400" dirty="0" err="1"/>
              <a:t>izostavljate</a:t>
            </a:r>
            <a:r>
              <a:rPr lang="en-US" sz="1400" dirty="0"/>
              <a:t> </a:t>
            </a:r>
            <a:r>
              <a:rPr lang="en-US" sz="1400" dirty="0" err="1"/>
              <a:t>nekoliko</a:t>
            </a:r>
            <a:r>
              <a:rPr lang="en-US" sz="1400" dirty="0"/>
              <a:t> </a:t>
            </a:r>
            <a:r>
              <a:rPr lang="en-US" sz="1400" dirty="0" err="1"/>
              <a:t>reči</a:t>
            </a:r>
            <a:r>
              <a:rPr lang="en-US" sz="1400" dirty="0"/>
              <a:t> </a:t>
            </a:r>
            <a:r>
              <a:rPr lang="en-US" sz="1400" dirty="0" err="1"/>
              <a:t>onda</a:t>
            </a:r>
            <a:r>
              <a:rPr lang="en-US" sz="1400" dirty="0"/>
              <a:t> taj deo </a:t>
            </a:r>
            <a:r>
              <a:rPr lang="en-US" sz="1400" dirty="0" err="1"/>
              <a:t>stavite</a:t>
            </a:r>
            <a:r>
              <a:rPr lang="en-US" sz="1400" dirty="0"/>
              <a:t> u </a:t>
            </a:r>
            <a:r>
              <a:rPr lang="en-US" sz="1400" dirty="0" err="1"/>
              <a:t>zagradu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tri </a:t>
            </a:r>
            <a:r>
              <a:rPr lang="en-US" sz="1400" dirty="0" err="1"/>
              <a:t>tačke</a:t>
            </a:r>
            <a:r>
              <a:rPr lang="en-US" sz="1400" dirty="0"/>
              <a:t> </a:t>
            </a:r>
            <a:r>
              <a:rPr lang="en-US" sz="1400" dirty="0" err="1"/>
              <a:t>unutar</a:t>
            </a:r>
            <a:r>
              <a:rPr lang="en-US" sz="1400" dirty="0"/>
              <a:t> </a:t>
            </a:r>
            <a:r>
              <a:rPr lang="en-US" sz="1400" dirty="0" err="1"/>
              <a:t>njih</a:t>
            </a:r>
            <a:r>
              <a:rPr lang="en-US" sz="1400" dirty="0"/>
              <a:t>: “(...) ;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Ukoliko</a:t>
            </a:r>
            <a:r>
              <a:rPr lang="en-US" sz="1400" dirty="0"/>
              <a:t> </a:t>
            </a:r>
            <a:r>
              <a:rPr lang="en-US" sz="1400" dirty="0" err="1"/>
              <a:t>izostavite</a:t>
            </a:r>
            <a:r>
              <a:rPr lang="en-US" sz="1400" dirty="0"/>
              <a:t> </a:t>
            </a:r>
            <a:r>
              <a:rPr lang="en-US" sz="1400" dirty="0" err="1"/>
              <a:t>nekoliko</a:t>
            </a:r>
            <a:r>
              <a:rPr lang="en-US" sz="1400" dirty="0"/>
              <a:t> </a:t>
            </a:r>
            <a:r>
              <a:rPr lang="en-US" sz="1400" dirty="0" err="1"/>
              <a:t>rečenica</a:t>
            </a:r>
            <a:r>
              <a:rPr lang="en-US" sz="1400" dirty="0"/>
              <a:t>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citata</a:t>
            </a:r>
            <a:r>
              <a:rPr lang="en-US" sz="1400" dirty="0"/>
              <a:t>, </a:t>
            </a:r>
            <a:r>
              <a:rPr lang="en-US" sz="1400" dirty="0" err="1"/>
              <a:t>izostavljeni</a:t>
            </a:r>
            <a:r>
              <a:rPr lang="en-US" sz="1400" dirty="0"/>
              <a:t> deo se </a:t>
            </a:r>
            <a:r>
              <a:rPr lang="en-US" sz="1400" dirty="0" err="1"/>
              <a:t>zamenjuje</a:t>
            </a:r>
            <a:r>
              <a:rPr lang="en-US" sz="1400" dirty="0"/>
              <a:t> </a:t>
            </a:r>
            <a:r>
              <a:rPr lang="en-US" sz="1400" dirty="0" err="1"/>
              <a:t>zagradom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trima</a:t>
            </a:r>
            <a:r>
              <a:rPr lang="en-US" sz="1400" dirty="0"/>
              <a:t> </a:t>
            </a:r>
            <a:r>
              <a:rPr lang="en-US" sz="1400" dirty="0" err="1"/>
              <a:t>crticama</a:t>
            </a:r>
            <a:r>
              <a:rPr lang="en-US" sz="1400" dirty="0"/>
              <a:t>  (---);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Citati</a:t>
            </a:r>
            <a:r>
              <a:rPr lang="en-US" sz="1400" dirty="0"/>
              <a:t>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dela</a:t>
            </a:r>
            <a:r>
              <a:rPr lang="en-US" sz="1400" dirty="0"/>
              <a:t> </a:t>
            </a:r>
            <a:r>
              <a:rPr lang="en-US" sz="1400" dirty="0" err="1"/>
              <a:t>napisanih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stranom</a:t>
            </a:r>
            <a:r>
              <a:rPr lang="en-US" sz="1400" dirty="0"/>
              <a:t> </a:t>
            </a:r>
            <a:r>
              <a:rPr lang="en-US" sz="1400" dirty="0" err="1"/>
              <a:t>jeziku</a:t>
            </a:r>
            <a:r>
              <a:rPr lang="en-US" sz="1400" dirty="0"/>
              <a:t>, </a:t>
            </a:r>
            <a:r>
              <a:rPr lang="en-US" sz="1400" dirty="0" err="1"/>
              <a:t>prevode</a:t>
            </a:r>
            <a:r>
              <a:rPr lang="en-US" sz="1400" dirty="0"/>
              <a:t> se </a:t>
            </a:r>
            <a:r>
              <a:rPr lang="en-US" sz="1400" dirty="0" err="1"/>
              <a:t>osim</a:t>
            </a:r>
            <a:r>
              <a:rPr lang="en-US" sz="1400" dirty="0"/>
              <a:t> </a:t>
            </a:r>
            <a:r>
              <a:rPr lang="en-US" sz="1400" dirty="0" err="1"/>
              <a:t>ukoliko</a:t>
            </a:r>
            <a:r>
              <a:rPr lang="en-US" sz="1400" dirty="0"/>
              <a:t> ne </a:t>
            </a:r>
            <a:r>
              <a:rPr lang="en-US" sz="1400" dirty="0" err="1"/>
              <a:t>postoje</a:t>
            </a:r>
            <a:r>
              <a:rPr lang="en-US" sz="1400" dirty="0"/>
              <a:t> </a:t>
            </a:r>
            <a:r>
              <a:rPr lang="en-US" sz="1400" dirty="0" err="1"/>
              <a:t>posebni</a:t>
            </a:r>
            <a:r>
              <a:rPr lang="en-US" sz="1400" dirty="0"/>
              <a:t> </a:t>
            </a:r>
            <a:r>
              <a:rPr lang="en-US" sz="1400" dirty="0" err="1"/>
              <a:t>naučni</a:t>
            </a:r>
            <a:r>
              <a:rPr lang="en-US" sz="1400" dirty="0"/>
              <a:t> </a:t>
            </a:r>
            <a:r>
              <a:rPr lang="en-US" sz="1400" dirty="0" err="1"/>
              <a:t>razlozi</a:t>
            </a:r>
            <a:r>
              <a:rPr lang="en-US" sz="1400" dirty="0"/>
              <a:t> da se </a:t>
            </a:r>
            <a:r>
              <a:rPr lang="en-US" sz="1400" dirty="0" err="1"/>
              <a:t>tekst</a:t>
            </a:r>
            <a:r>
              <a:rPr lang="en-US" sz="1400" dirty="0"/>
              <a:t> </a:t>
            </a:r>
            <a:r>
              <a:rPr lang="en-US" sz="1400" dirty="0" err="1"/>
              <a:t>zadrži</a:t>
            </a:r>
            <a:r>
              <a:rPr lang="en-US" sz="1400" dirty="0"/>
              <a:t> u </a:t>
            </a:r>
            <a:r>
              <a:rPr lang="en-US" sz="1400" dirty="0" err="1"/>
              <a:t>originalu</a:t>
            </a:r>
            <a:r>
              <a:rPr lang="en-US" sz="1400" dirty="0"/>
              <a:t>;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Izbegavajte</a:t>
            </a:r>
            <a:r>
              <a:rPr lang="en-US" sz="1400" dirty="0"/>
              <a:t> </a:t>
            </a:r>
            <a:r>
              <a:rPr lang="en-US" sz="1400" dirty="0" err="1"/>
              <a:t>preteranu</a:t>
            </a:r>
            <a:r>
              <a:rPr lang="en-US" sz="1400" dirty="0"/>
              <a:t> </a:t>
            </a:r>
            <a:r>
              <a:rPr lang="en-US" sz="1400" dirty="0" err="1"/>
              <a:t>upotrebu</a:t>
            </a:r>
            <a:r>
              <a:rPr lang="en-US" sz="1400" dirty="0"/>
              <a:t> </a:t>
            </a:r>
            <a:r>
              <a:rPr lang="en-US" sz="1400" dirty="0" err="1"/>
              <a:t>citata</a:t>
            </a:r>
            <a:r>
              <a:rPr lang="en-US" sz="1400" dirty="0"/>
              <a:t> </a:t>
            </a:r>
            <a:r>
              <a:rPr lang="en-US" sz="1400" dirty="0" err="1"/>
              <a:t>ukoliko</a:t>
            </a:r>
            <a:r>
              <a:rPr lang="en-US" sz="1400" dirty="0"/>
              <a:t> </a:t>
            </a:r>
            <a:r>
              <a:rPr lang="en-US" sz="1400" dirty="0" err="1"/>
              <a:t>oni</a:t>
            </a:r>
            <a:r>
              <a:rPr lang="en-US" sz="1400" dirty="0"/>
              <a:t> </a:t>
            </a:r>
            <a:r>
              <a:rPr lang="en-US" sz="1400" dirty="0" err="1"/>
              <a:t>nisu</a:t>
            </a:r>
            <a:r>
              <a:rPr lang="en-US" sz="1400" dirty="0"/>
              <a:t> od </a:t>
            </a:r>
            <a:r>
              <a:rPr lang="en-US" sz="1400" dirty="0" err="1"/>
              <a:t>suštinskog</a:t>
            </a:r>
            <a:r>
              <a:rPr lang="en-US" sz="1400" dirty="0"/>
              <a:t> </a:t>
            </a:r>
            <a:r>
              <a:rPr lang="en-US" sz="1400" dirty="0" err="1"/>
              <a:t>značaja</a:t>
            </a:r>
            <a:r>
              <a:rPr lang="en-US" sz="1400" dirty="0"/>
              <a:t> za </a:t>
            </a:r>
            <a:r>
              <a:rPr lang="en-US" sz="1400" dirty="0" err="1"/>
              <a:t>tekst</a:t>
            </a:r>
            <a:r>
              <a:rPr lang="en-US" sz="1400" dirty="0"/>
              <a:t> koji </a:t>
            </a:r>
            <a:r>
              <a:rPr lang="en-US" sz="1400" dirty="0" err="1"/>
              <a:t>pišete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33016-7F3C-41E5-90FB-429CAD85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5" r="-2" b="-2"/>
          <a:stretch/>
        </p:blipFill>
        <p:spPr>
          <a:xfrm>
            <a:off x="5105400" y="599514"/>
            <a:ext cx="3446998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4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62321" cy="514070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C7E45D-84F3-4CD7-878D-BE071E79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02217"/>
            <a:ext cx="3732060" cy="750334"/>
          </a:xfrm>
        </p:spPr>
        <p:txBody>
          <a:bodyPr>
            <a:normAutofit fontScale="90000"/>
          </a:bodyPr>
          <a:lstStyle/>
          <a:p>
            <a:r>
              <a:rPr lang="en-US" sz="3000" dirty="0" err="1">
                <a:solidFill>
                  <a:srgbClr val="000000"/>
                </a:solidFill>
              </a:rPr>
              <a:t>Sistemi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citiranja</a:t>
            </a:r>
            <a:r>
              <a:rPr lang="en-US" sz="3000" dirty="0">
                <a:solidFill>
                  <a:srgbClr val="000000"/>
                </a:solidFill>
              </a:rPr>
              <a:t> literature</a:t>
            </a:r>
          </a:p>
        </p:txBody>
      </p:sp>
      <p:sp>
        <p:nvSpPr>
          <p:cNvPr id="40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2911" y="0"/>
            <a:ext cx="2910741" cy="1654884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EFC4C-6CAE-437F-8E2F-F7623FA3B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7" r="10559" b="-1"/>
          <a:stretch/>
        </p:blipFill>
        <p:spPr>
          <a:xfrm>
            <a:off x="2361067" y="160048"/>
            <a:ext cx="839627" cy="1020536"/>
          </a:xfrm>
          <a:prstGeom prst="rect">
            <a:avLst/>
          </a:prstGeom>
        </p:spPr>
      </p:pic>
      <p:sp>
        <p:nvSpPr>
          <p:cNvPr id="42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84525"/>
            <a:ext cx="3706941" cy="2958975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F1D24-1792-4706-8F00-F540C4F60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16" r="3" b="12629"/>
          <a:stretch/>
        </p:blipFill>
        <p:spPr>
          <a:xfrm>
            <a:off x="828238" y="2906485"/>
            <a:ext cx="1645450" cy="20028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7DEF-234B-4EEF-9B4A-1BA6494A7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99" y="1654885"/>
            <a:ext cx="4504515" cy="2890844"/>
          </a:xfrm>
        </p:spPr>
        <p:txBody>
          <a:bodyPr anchor="ctr">
            <a:normAutofit/>
          </a:bodyPr>
          <a:lstStyle/>
          <a:p>
            <a:r>
              <a:rPr lang="en-US" sz="1800" dirty="0" err="1">
                <a:solidFill>
                  <a:srgbClr val="000000"/>
                </a:solidFill>
              </a:rPr>
              <a:t>Postoje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više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prihvaćenih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sistema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citiranja</a:t>
            </a:r>
            <a:r>
              <a:rPr lang="en-US" sz="1800" dirty="0">
                <a:solidFill>
                  <a:srgbClr val="000000"/>
                </a:solidFill>
              </a:rPr>
              <a:t> literature. 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Najviše</a:t>
            </a:r>
            <a:r>
              <a:rPr lang="en-US" sz="1800" dirty="0">
                <a:solidFill>
                  <a:srgbClr val="000000"/>
                </a:solidFill>
              </a:rPr>
              <a:t> se </a:t>
            </a:r>
            <a:r>
              <a:rPr lang="en-US" sz="1800" dirty="0" err="1">
                <a:solidFill>
                  <a:srgbClr val="000000"/>
                </a:solidFill>
              </a:rPr>
              <a:t>koriste</a:t>
            </a:r>
            <a:r>
              <a:rPr lang="en-US" sz="1800" dirty="0">
                <a:solidFill>
                  <a:srgbClr val="000000"/>
                </a:solidFill>
              </a:rPr>
              <a:t> ;</a:t>
            </a:r>
          </a:p>
          <a:p>
            <a:r>
              <a:rPr lang="en-US" sz="1800" dirty="0">
                <a:solidFill>
                  <a:srgbClr val="000000"/>
                </a:solidFill>
              </a:rPr>
              <a:t>Harvard,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Chicago,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Vankuverski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stil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dirty="0">
                <a:solidFill>
                  <a:srgbClr val="000000"/>
                </a:solidFill>
              </a:rPr>
              <a:t> dr.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Svaki</a:t>
            </a:r>
            <a:r>
              <a:rPr lang="en-US" sz="1800" dirty="0">
                <a:solidFill>
                  <a:srgbClr val="000000"/>
                </a:solidFill>
              </a:rPr>
              <a:t> od </a:t>
            </a:r>
            <a:r>
              <a:rPr lang="en-US" sz="1800" dirty="0" err="1">
                <a:solidFill>
                  <a:srgbClr val="000000"/>
                </a:solidFill>
              </a:rPr>
              <a:t>postojećih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sistema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citiranja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svoje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prednosti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dirty="0">
                <a:solidFill>
                  <a:srgbClr val="000000"/>
                </a:solidFill>
              </a:rPr>
              <a:t> mane, a </a:t>
            </a:r>
            <a:r>
              <a:rPr lang="en-US" sz="1800" dirty="0" err="1">
                <a:solidFill>
                  <a:srgbClr val="000000"/>
                </a:solidFill>
              </a:rPr>
              <a:t>svaki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časopis</a:t>
            </a:r>
            <a:r>
              <a:rPr lang="en-US" sz="1800" dirty="0">
                <a:solidFill>
                  <a:srgbClr val="000000"/>
                </a:solidFill>
              </a:rPr>
              <a:t> je </a:t>
            </a:r>
            <a:r>
              <a:rPr lang="en-US" sz="1800" dirty="0" err="1">
                <a:solidFill>
                  <a:srgbClr val="000000"/>
                </a:solidFill>
              </a:rPr>
              <a:t>opredeljen</a:t>
            </a:r>
            <a:r>
              <a:rPr lang="en-US" sz="1800" dirty="0">
                <a:solidFill>
                  <a:srgbClr val="000000"/>
                </a:solidFill>
              </a:rPr>
              <a:t> za </a:t>
            </a:r>
            <a:r>
              <a:rPr lang="en-US" sz="1800" dirty="0" err="1">
                <a:solidFill>
                  <a:srgbClr val="000000"/>
                </a:solidFill>
              </a:rPr>
              <a:t>neki</a:t>
            </a:r>
            <a:r>
              <a:rPr lang="en-US" sz="1800" dirty="0">
                <a:solidFill>
                  <a:srgbClr val="000000"/>
                </a:solidFill>
              </a:rPr>
              <a:t> od </a:t>
            </a:r>
            <a:r>
              <a:rPr lang="en-US" sz="1800" dirty="0" err="1">
                <a:solidFill>
                  <a:srgbClr val="000000"/>
                </a:solidFill>
              </a:rPr>
              <a:t>njih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8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16063-C0AC-4FAC-AF6C-6C646A54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Harvard </a:t>
            </a:r>
            <a:r>
              <a:rPr lang="en-US" sz="2600" dirty="0" err="1"/>
              <a:t>stil</a:t>
            </a:r>
            <a:br>
              <a:rPr lang="en-US" sz="2600" dirty="0"/>
            </a:br>
            <a:endParaRPr lang="en-US" sz="2600" dirty="0"/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5474-278F-4002-B624-14AA9843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2" y="1747878"/>
            <a:ext cx="4125477" cy="337457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 err="1"/>
              <a:t>Najviše</a:t>
            </a:r>
            <a:r>
              <a:rPr lang="en-US" sz="1600" dirty="0"/>
              <a:t> </a:t>
            </a:r>
            <a:r>
              <a:rPr lang="en-US" sz="1600" dirty="0" err="1"/>
              <a:t>korišćen</a:t>
            </a:r>
            <a:r>
              <a:rPr lang="en-US" sz="1600" dirty="0"/>
              <a:t> </a:t>
            </a:r>
            <a:r>
              <a:rPr lang="en-US" sz="1600" dirty="0" err="1"/>
              <a:t>stil</a:t>
            </a:r>
            <a:r>
              <a:rPr lang="en-US" sz="1600" dirty="0"/>
              <a:t> </a:t>
            </a:r>
            <a:r>
              <a:rPr lang="en-US" sz="1600" dirty="0" err="1"/>
              <a:t>citiranja</a:t>
            </a:r>
            <a:r>
              <a:rPr lang="en-US" sz="1600" dirty="0"/>
              <a:t> literature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Postoje</a:t>
            </a:r>
            <a:r>
              <a:rPr lang="en-US" sz="1600" dirty="0"/>
              <a:t> </a:t>
            </a:r>
            <a:r>
              <a:rPr lang="en-US" sz="1600" dirty="0" err="1"/>
              <a:t>posebna</a:t>
            </a:r>
            <a:r>
              <a:rPr lang="en-US" sz="1600" dirty="0"/>
              <a:t> </a:t>
            </a:r>
            <a:r>
              <a:rPr lang="en-US" sz="1600" dirty="0" err="1"/>
              <a:t>pravila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se </a:t>
            </a:r>
            <a:r>
              <a:rPr lang="en-US" sz="1600" dirty="0" err="1"/>
              <a:t>koriste</a:t>
            </a:r>
            <a:r>
              <a:rPr lang="en-US" sz="1600" dirty="0"/>
              <a:t> za citiranje radova u Harvard </a:t>
            </a:r>
            <a:r>
              <a:rPr lang="en-US" sz="1600" dirty="0" err="1"/>
              <a:t>stilu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harvardskom</a:t>
            </a:r>
            <a:r>
              <a:rPr lang="en-US" sz="1600" dirty="0"/>
              <a:t> </a:t>
            </a:r>
            <a:r>
              <a:rPr lang="en-US" sz="1600" dirty="0" err="1"/>
              <a:t>sistemu</a:t>
            </a:r>
            <a:r>
              <a:rPr lang="en-US" sz="1600" dirty="0"/>
              <a:t> </a:t>
            </a:r>
            <a:r>
              <a:rPr lang="en-US" sz="1600" dirty="0" err="1"/>
              <a:t>literatura</a:t>
            </a:r>
            <a:r>
              <a:rPr lang="en-US" sz="1600" dirty="0"/>
              <a:t> se ne </a:t>
            </a:r>
            <a:r>
              <a:rPr lang="en-US" sz="1600" dirty="0" err="1"/>
              <a:t>označava</a:t>
            </a:r>
            <a:r>
              <a:rPr lang="en-US" sz="1600" dirty="0"/>
              <a:t> </a:t>
            </a:r>
            <a:r>
              <a:rPr lang="en-US" sz="1600" dirty="0" err="1"/>
              <a:t>brojevima</a:t>
            </a:r>
            <a:r>
              <a:rPr lang="en-US" sz="1600" dirty="0"/>
              <a:t> </a:t>
            </a:r>
            <a:r>
              <a:rPr lang="en-US" sz="1600" dirty="0" err="1"/>
              <a:t>već</a:t>
            </a:r>
            <a:r>
              <a:rPr lang="en-US" sz="1600" dirty="0"/>
              <a:t> se </a:t>
            </a:r>
            <a:r>
              <a:rPr lang="en-US" sz="1600" dirty="0" err="1"/>
              <a:t>pravi</a:t>
            </a:r>
            <a:r>
              <a:rPr lang="en-US" sz="1600" dirty="0"/>
              <a:t> </a:t>
            </a:r>
            <a:r>
              <a:rPr lang="en-US" sz="1600" dirty="0" err="1"/>
              <a:t>popis</a:t>
            </a:r>
            <a:r>
              <a:rPr lang="en-US" sz="1600" dirty="0"/>
              <a:t> </a:t>
            </a: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abecednom</a:t>
            </a:r>
            <a:r>
              <a:rPr lang="en-US" sz="1600" dirty="0"/>
              <a:t> </a:t>
            </a:r>
            <a:r>
              <a:rPr lang="en-US" sz="1600" dirty="0" err="1"/>
              <a:t>redu</a:t>
            </a:r>
            <a:r>
              <a:rPr lang="en-US" sz="1600" dirty="0"/>
              <a:t> </a:t>
            </a:r>
            <a:r>
              <a:rPr lang="en-US" sz="1600" dirty="0" err="1"/>
              <a:t>prezimena</a:t>
            </a:r>
            <a:r>
              <a:rPr lang="en-US" sz="1600" dirty="0"/>
              <a:t> </a:t>
            </a:r>
            <a:r>
              <a:rPr lang="en-US" sz="1600" dirty="0" err="1"/>
              <a:t>prvog</a:t>
            </a:r>
            <a:r>
              <a:rPr lang="en-US" sz="1600" dirty="0"/>
              <a:t> </a:t>
            </a:r>
            <a:r>
              <a:rPr lang="en-US" sz="1600" dirty="0" err="1"/>
              <a:t>autora</a:t>
            </a:r>
            <a:r>
              <a:rPr lang="en-US" sz="16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Koristi</a:t>
            </a:r>
            <a:r>
              <a:rPr lang="en-US" sz="1600" dirty="0"/>
              <a:t> se </a:t>
            </a:r>
            <a:r>
              <a:rPr lang="en-US" sz="1600" dirty="0" err="1"/>
              <a:t>najčešće</a:t>
            </a:r>
            <a:r>
              <a:rPr lang="en-US" sz="1600" dirty="0"/>
              <a:t> </a:t>
            </a:r>
            <a:r>
              <a:rPr lang="en-US" sz="1600" dirty="0" err="1"/>
              <a:t>dupli</a:t>
            </a:r>
            <a:r>
              <a:rPr lang="en-US" sz="1600" dirty="0"/>
              <a:t> </a:t>
            </a:r>
            <a:r>
              <a:rPr lang="en-US" sz="1600" dirty="0" err="1"/>
              <a:t>prored</a:t>
            </a:r>
            <a:r>
              <a:rPr lang="en-US" sz="1600" dirty="0"/>
              <a:t>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referenci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Primer: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Ardissino</a:t>
            </a:r>
            <a:r>
              <a:rPr lang="en-US" sz="1600" dirty="0"/>
              <a:t> D, </a:t>
            </a:r>
            <a:r>
              <a:rPr lang="en-US" sz="1600" dirty="0" err="1"/>
              <a:t>Cavallini</a:t>
            </a:r>
            <a:r>
              <a:rPr lang="en-US" sz="1600" dirty="0"/>
              <a:t> C, </a:t>
            </a:r>
            <a:r>
              <a:rPr lang="en-US" sz="1600" dirty="0" err="1"/>
              <a:t>Bramucci</a:t>
            </a:r>
            <a:r>
              <a:rPr lang="en-US" sz="1600" dirty="0"/>
              <a:t> E, et al (2004). Sirolimus-eluting vs uncoated stents for prevention of restenosis in small coronary arteries. JAMA 292(22):2727-34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37B66-9B17-4985-9582-AE7ED547C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8" r="5058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0309-16D6-47C2-8883-B3D8DA36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Navodjenje</a:t>
            </a:r>
            <a:r>
              <a:rPr lang="en-US" sz="3600" dirty="0"/>
              <a:t>  </a:t>
            </a:r>
            <a:r>
              <a:rPr lang="en-US" sz="3600" dirty="0" err="1"/>
              <a:t>citata</a:t>
            </a:r>
            <a:r>
              <a:rPr lang="en-US" sz="3600" dirty="0"/>
              <a:t> (u </a:t>
            </a:r>
            <a:r>
              <a:rPr lang="en-US" sz="3600" dirty="0" err="1"/>
              <a:t>tekstu</a:t>
            </a:r>
            <a:r>
              <a:rPr lang="en-US" sz="3600" dirty="0"/>
              <a:t>) u Harvard </a:t>
            </a:r>
            <a:r>
              <a:rPr lang="en-US" sz="3600" dirty="0" err="1"/>
              <a:t>stilu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1573-F40F-4FF8-A92E-370957B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1550"/>
            <a:ext cx="8534400" cy="3623073"/>
          </a:xfrm>
        </p:spPr>
        <p:txBody>
          <a:bodyPr/>
          <a:lstStyle/>
          <a:p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citiranja</a:t>
            </a:r>
            <a:r>
              <a:rPr lang="en-US" sz="2000" dirty="0"/>
              <a:t> reference u </a:t>
            </a:r>
            <a:r>
              <a:rPr lang="en-US" sz="2000" dirty="0" err="1"/>
              <a:t>samom</a:t>
            </a:r>
            <a:r>
              <a:rPr lang="en-US" sz="2000" dirty="0"/>
              <a:t> </a:t>
            </a:r>
            <a:r>
              <a:rPr lang="en-US" sz="2000" dirty="0" err="1"/>
              <a:t>tekstu</a:t>
            </a:r>
            <a:r>
              <a:rPr lang="en-US" sz="2000" dirty="0"/>
              <a:t> </a:t>
            </a:r>
            <a:r>
              <a:rPr lang="en-US" sz="2000" dirty="0" err="1"/>
              <a:t>ukoliko</a:t>
            </a:r>
            <a:r>
              <a:rPr lang="en-US" sz="2000" dirty="0"/>
              <a:t> </a:t>
            </a:r>
            <a:r>
              <a:rPr lang="en-US" sz="2000" dirty="0" err="1"/>
              <a:t>postoje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autora</a:t>
            </a:r>
            <a:r>
              <a:rPr lang="en-US" sz="2000" dirty="0"/>
              <a:t> </a:t>
            </a:r>
            <a:r>
              <a:rPr lang="en-US" sz="2000" dirty="0" err="1"/>
              <a:t>potrebno</a:t>
            </a:r>
            <a:r>
              <a:rPr lang="en-US" sz="2000" dirty="0"/>
              <a:t> je </a:t>
            </a:r>
            <a:r>
              <a:rPr lang="en-US" sz="2000" dirty="0" err="1"/>
              <a:t>upisati</a:t>
            </a:r>
            <a:r>
              <a:rPr lang="en-US" sz="2000" dirty="0"/>
              <a:t> </a:t>
            </a:r>
            <a:r>
              <a:rPr lang="en-US" sz="2000" dirty="0" err="1"/>
              <a:t>prezimena</a:t>
            </a:r>
            <a:r>
              <a:rPr lang="en-US" sz="2000" dirty="0"/>
              <a:t> </a:t>
            </a:r>
            <a:r>
              <a:rPr lang="en-US" sz="2000" dirty="0" err="1"/>
              <a:t>oba</a:t>
            </a:r>
            <a:r>
              <a:rPr lang="en-US" sz="2000" dirty="0"/>
              <a:t> (bez </a:t>
            </a:r>
            <a:r>
              <a:rPr lang="en-US" sz="2000" dirty="0" err="1"/>
              <a:t>inicijala</a:t>
            </a:r>
            <a:r>
              <a:rPr lang="en-US" sz="2000" dirty="0"/>
              <a:t>)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godinu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Smith and Lindgren,2010).</a:t>
            </a:r>
          </a:p>
          <a:p>
            <a:r>
              <a:rPr lang="en-US" sz="2000" dirty="0" err="1"/>
              <a:t>Ukoliko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3 </a:t>
            </a:r>
            <a:r>
              <a:rPr lang="en-US" sz="2000" dirty="0" err="1"/>
              <a:t>autora</a:t>
            </a:r>
            <a:r>
              <a:rPr lang="en-US" sz="2000" dirty="0"/>
              <a:t> u tom </a:t>
            </a:r>
            <a:r>
              <a:rPr lang="en-US" sz="2000" dirty="0" err="1"/>
              <a:t>slučaju</a:t>
            </a:r>
            <a:r>
              <a:rPr lang="en-US" sz="2000" dirty="0"/>
              <a:t> se </a:t>
            </a:r>
            <a:r>
              <a:rPr lang="en-US" sz="2000" dirty="0" err="1"/>
              <a:t>navodi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prvi</a:t>
            </a:r>
            <a:r>
              <a:rPr lang="en-US" sz="2000" dirty="0"/>
              <a:t> </a:t>
            </a:r>
            <a:r>
              <a:rPr lang="en-US" sz="2000" dirty="0" err="1"/>
              <a:t>autori</a:t>
            </a:r>
            <a:r>
              <a:rPr lang="en-US" sz="2000" dirty="0"/>
              <a:t> </a:t>
            </a:r>
            <a:r>
              <a:rPr lang="en-US" sz="2000" dirty="0" err="1"/>
              <a:t>dok</a:t>
            </a:r>
            <a:r>
              <a:rPr lang="en-US" sz="2000" dirty="0"/>
              <a:t> se za </a:t>
            </a:r>
            <a:r>
              <a:rPr lang="en-US" sz="2000" dirty="0" err="1"/>
              <a:t>ostale</a:t>
            </a:r>
            <a:r>
              <a:rPr lang="en-US" sz="2000" dirty="0"/>
              <a:t> </a:t>
            </a:r>
            <a:r>
              <a:rPr lang="en-US" sz="2000" dirty="0" err="1"/>
              <a:t>navodi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dr. (</a:t>
            </a:r>
            <a:r>
              <a:rPr lang="en-US" sz="2000" dirty="0" err="1"/>
              <a:t>drugi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srpskom</a:t>
            </a:r>
            <a:r>
              <a:rPr lang="en-US" sz="2000" dirty="0"/>
              <a:t> ) </a:t>
            </a:r>
            <a:r>
              <a:rPr lang="en-US" sz="2000" dirty="0" err="1"/>
              <a:t>ili</a:t>
            </a:r>
            <a:r>
              <a:rPr lang="en-US" sz="2000" dirty="0"/>
              <a:t> et.al.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engleskom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Chichilnisky</a:t>
            </a:r>
            <a:r>
              <a:rPr lang="en-US" sz="2000" dirty="0"/>
              <a:t>, et.al,1993). </a:t>
            </a:r>
          </a:p>
          <a:p>
            <a:r>
              <a:rPr lang="en-US" sz="2000" dirty="0" err="1"/>
              <a:t>Kada</a:t>
            </a:r>
            <a:r>
              <a:rPr lang="en-US" sz="2000" dirty="0"/>
              <a:t> se u </a:t>
            </a:r>
            <a:r>
              <a:rPr lang="en-US" sz="2000" dirty="0" err="1"/>
              <a:t>tekstu</a:t>
            </a:r>
            <a:r>
              <a:rPr lang="en-US" sz="2000" dirty="0"/>
              <a:t> </a:t>
            </a:r>
            <a:r>
              <a:rPr lang="en-US" sz="2000" dirty="0" err="1"/>
              <a:t>citira</a:t>
            </a:r>
            <a:r>
              <a:rPr lang="en-US" sz="2000" dirty="0"/>
              <a:t>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radova </a:t>
            </a:r>
            <a:r>
              <a:rPr lang="en-US" sz="2000" dirty="0" err="1"/>
              <a:t>istog</a:t>
            </a:r>
            <a:r>
              <a:rPr lang="en-US" sz="2000" dirty="0"/>
              <a:t> </a:t>
            </a:r>
            <a:r>
              <a:rPr lang="en-US" sz="2000" dirty="0" err="1"/>
              <a:t>autora</a:t>
            </a:r>
            <a:r>
              <a:rPr lang="en-US" sz="2000" dirty="0"/>
              <a:t> </a:t>
            </a:r>
            <a:r>
              <a:rPr lang="en-US" sz="2000" dirty="0" err="1"/>
              <a:t>objavljenih</a:t>
            </a:r>
            <a:r>
              <a:rPr lang="en-US" sz="2000" dirty="0"/>
              <a:t> u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godinama</a:t>
            </a:r>
            <a:r>
              <a:rPr lang="en-US" sz="2000" dirty="0"/>
              <a:t> </a:t>
            </a:r>
            <a:r>
              <a:rPr lang="en-US" sz="2000" dirty="0" err="1"/>
              <a:t>navodi</a:t>
            </a:r>
            <a:r>
              <a:rPr lang="en-US" sz="2000" dirty="0"/>
              <a:t> se </a:t>
            </a:r>
            <a:r>
              <a:rPr lang="en-US" sz="2000" dirty="0" err="1"/>
              <a:t>prezime</a:t>
            </a:r>
            <a:r>
              <a:rPr lang="en-US" sz="2000" dirty="0"/>
              <a:t> </a:t>
            </a:r>
            <a:r>
              <a:rPr lang="en-US" sz="2000" dirty="0" err="1"/>
              <a:t>autora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godine</a:t>
            </a:r>
            <a:r>
              <a:rPr lang="en-US" sz="2000" dirty="0"/>
              <a:t> </a:t>
            </a:r>
            <a:r>
              <a:rPr lang="en-US" sz="2000" dirty="0" err="1"/>
              <a:t>hronološkim</a:t>
            </a:r>
            <a:r>
              <a:rPr lang="en-US" sz="2000" dirty="0"/>
              <a:t> </a:t>
            </a:r>
            <a:r>
              <a:rPr lang="en-US" sz="2000" dirty="0" err="1"/>
              <a:t>redom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Kad</a:t>
            </a:r>
            <a:r>
              <a:rPr lang="en-US" sz="2000" dirty="0"/>
              <a:t> je </a:t>
            </a:r>
            <a:r>
              <a:rPr lang="en-US" sz="2000" dirty="0" err="1"/>
              <a:t>publikacija</a:t>
            </a:r>
            <a:r>
              <a:rPr lang="en-US" sz="2000" dirty="0"/>
              <a:t> </a:t>
            </a:r>
            <a:r>
              <a:rPr lang="en-US" sz="2000" dirty="0" err="1"/>
              <a:t>napisana</a:t>
            </a:r>
            <a:r>
              <a:rPr lang="en-US" sz="2000" dirty="0"/>
              <a:t> od </a:t>
            </a:r>
            <a:r>
              <a:rPr lang="en-US" sz="2000" dirty="0" err="1"/>
              <a:t>strane</a:t>
            </a:r>
            <a:r>
              <a:rPr lang="en-US" sz="2000" dirty="0"/>
              <a:t> </a:t>
            </a:r>
            <a:r>
              <a:rPr lang="en-US" sz="2000" dirty="0" err="1"/>
              <a:t>institucije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asocijacije</a:t>
            </a:r>
            <a:r>
              <a:rPr lang="en-US" sz="2000" dirty="0"/>
              <a:t>, a ne </a:t>
            </a:r>
            <a:r>
              <a:rPr lang="en-US" sz="2000" dirty="0" err="1"/>
              <a:t>pojedinca</a:t>
            </a:r>
            <a:r>
              <a:rPr lang="en-US" sz="2000" dirty="0"/>
              <a:t>, u tom </a:t>
            </a:r>
            <a:r>
              <a:rPr lang="en-US" sz="2000" dirty="0" err="1"/>
              <a:t>slučaju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se </a:t>
            </a:r>
            <a:r>
              <a:rPr lang="en-US" sz="2000" dirty="0" err="1"/>
              <a:t>navodi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autor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Kada</a:t>
            </a:r>
            <a:r>
              <a:rPr lang="en-US" sz="2000" dirty="0"/>
              <a:t> je e-</a:t>
            </a:r>
            <a:r>
              <a:rPr lang="en-US" sz="2000" dirty="0" err="1"/>
              <a:t>publikacija</a:t>
            </a:r>
            <a:r>
              <a:rPr lang="en-US" sz="2000" dirty="0"/>
              <a:t> </a:t>
            </a:r>
            <a:r>
              <a:rPr lang="en-US" sz="2000" dirty="0" err="1"/>
              <a:t>dostupna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internetu</a:t>
            </a:r>
            <a:r>
              <a:rPr lang="en-US" sz="2000" dirty="0"/>
              <a:t> </a:t>
            </a:r>
            <a:r>
              <a:rPr lang="en-US" sz="2000" dirty="0" err="1"/>
              <a:t>posle</a:t>
            </a:r>
            <a:r>
              <a:rPr lang="en-US" sz="2000" dirty="0"/>
              <a:t> </a:t>
            </a:r>
            <a:r>
              <a:rPr lang="en-US" sz="2000" dirty="0" err="1"/>
              <a:t>naziva</a:t>
            </a:r>
            <a:r>
              <a:rPr lang="en-US" sz="2000" dirty="0"/>
              <a:t> </a:t>
            </a:r>
            <a:r>
              <a:rPr lang="en-US" sz="2000" dirty="0" err="1"/>
              <a:t>izdavača</a:t>
            </a:r>
            <a:r>
              <a:rPr lang="en-US" sz="2000" dirty="0"/>
              <a:t> se </a:t>
            </a:r>
            <a:r>
              <a:rPr lang="en-US" sz="2000" dirty="0" err="1"/>
              <a:t>navodi</a:t>
            </a:r>
            <a:r>
              <a:rPr lang="en-US" sz="2000" dirty="0"/>
              <a:t> web site / URL </a:t>
            </a:r>
            <a:r>
              <a:rPr lang="en-US" sz="2000" dirty="0" err="1"/>
              <a:t>i</a:t>
            </a:r>
            <a:r>
              <a:rPr lang="en-US" sz="2000" dirty="0"/>
              <a:t> u </a:t>
            </a:r>
            <a:r>
              <a:rPr lang="en-US" sz="2000" dirty="0" err="1"/>
              <a:t>uglastim</a:t>
            </a:r>
            <a:r>
              <a:rPr lang="en-US" sz="2000" dirty="0"/>
              <a:t> </a:t>
            </a:r>
            <a:r>
              <a:rPr lang="en-US" sz="2000" dirty="0" err="1"/>
              <a:t>zagradama</a:t>
            </a:r>
            <a:r>
              <a:rPr lang="en-US" sz="2000" dirty="0"/>
              <a:t> datum </a:t>
            </a:r>
            <a:r>
              <a:rPr lang="en-US" sz="2000" dirty="0" err="1"/>
              <a:t>pristupa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3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D2C9-75A0-4113-A4B0-3F530804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Varijacije</a:t>
            </a:r>
            <a:r>
              <a:rPr lang="en-US" dirty="0"/>
              <a:t> Harvard </a:t>
            </a:r>
            <a:r>
              <a:rPr lang="en-US" dirty="0" err="1"/>
              <a:t>sistema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8F8F2-385F-4FC6-83F6-02FFA3BC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Varijacije</a:t>
            </a:r>
            <a:r>
              <a:rPr lang="en-US" dirty="0"/>
              <a:t> Harvard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mnogobrojne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primer:</a:t>
            </a:r>
          </a:p>
          <a:p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izdavanja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zagradama</a:t>
            </a:r>
            <a:r>
              <a:rPr lang="en-US" dirty="0"/>
              <a:t>,</a:t>
            </a:r>
          </a:p>
          <a:p>
            <a:r>
              <a:rPr lang="en-US" dirty="0"/>
              <a:t> citiranje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slovima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članka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navodnika,itd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9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09BA-3212-421F-B8DA-AC24F055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mane Harvard </a:t>
            </a:r>
            <a:r>
              <a:rPr lang="en-US" dirty="0" err="1"/>
              <a:t>stila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FD8A-7A48-47C6-A899-492536C5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numerisane</a:t>
            </a:r>
            <a:r>
              <a:rPr lang="en-US" dirty="0"/>
              <a:t>, pa se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ubaciti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izbaciti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komplikovano</a:t>
            </a:r>
            <a:r>
              <a:rPr lang="en-US" dirty="0"/>
              <a:t> </a:t>
            </a:r>
            <a:r>
              <a:rPr lang="en-US" dirty="0" err="1"/>
              <a:t>navođenje</a:t>
            </a:r>
            <a:r>
              <a:rPr lang="en-US" dirty="0"/>
              <a:t> </a:t>
            </a:r>
            <a:r>
              <a:rPr lang="en-US" dirty="0" err="1"/>
              <a:t>referenci</a:t>
            </a:r>
            <a:r>
              <a:rPr lang="en-US" dirty="0"/>
              <a:t> u </a:t>
            </a:r>
            <a:r>
              <a:rPr lang="en-US" dirty="0" err="1"/>
              <a:t>tekstu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pronalaženje</a:t>
            </a:r>
            <a:r>
              <a:rPr lang="en-US" dirty="0"/>
              <a:t> u </a:t>
            </a:r>
            <a:r>
              <a:rPr lang="en-US" dirty="0" err="1"/>
              <a:t>popisu</a:t>
            </a:r>
            <a:r>
              <a:rPr lang="en-US" dirty="0"/>
              <a:t> literature.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9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1379</Words>
  <Application>Microsoft Office PowerPoint</Application>
  <PresentationFormat>Пројекција на екрану (16:9)</PresentationFormat>
  <Paragraphs>121</Paragraphs>
  <Slides>28</Slides>
  <Notes>1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28</vt:i4>
      </vt:variant>
    </vt:vector>
  </HeadingPairs>
  <TitlesOfParts>
    <vt:vector size="32" baseType="lpstr">
      <vt:lpstr>Arial</vt:lpstr>
      <vt:lpstr>Calibri</vt:lpstr>
      <vt:lpstr>Helvetica Neue Medium</vt:lpstr>
      <vt:lpstr>Office Theme</vt:lpstr>
      <vt:lpstr>PowerPoint презентација</vt:lpstr>
      <vt:lpstr>Zašto citiramo literaturu?</vt:lpstr>
      <vt:lpstr>Šta se sve citira?</vt:lpstr>
      <vt:lpstr>Citiranje radova</vt:lpstr>
      <vt:lpstr>Sistemi citiranja literature</vt:lpstr>
      <vt:lpstr>Harvard stil </vt:lpstr>
      <vt:lpstr>Navodjenje  citata (u tekstu) u Harvard stilu</vt:lpstr>
      <vt:lpstr>Varijacije Harvard sistema </vt:lpstr>
      <vt:lpstr>Prednosti i mane Harvard stila</vt:lpstr>
      <vt:lpstr>Navodjenje referenci u Harvard stilu-primer</vt:lpstr>
      <vt:lpstr>Vankuverski sistem citiranja</vt:lpstr>
      <vt:lpstr>Vankuverski sistem-primer</vt:lpstr>
      <vt:lpstr>Kombinovani sistem</vt:lpstr>
      <vt:lpstr>Prednosti i mane</vt:lpstr>
      <vt:lpstr>Čikago stil </vt:lpstr>
      <vt:lpstr>Čikago stil  (citiranje)</vt:lpstr>
      <vt:lpstr>Navodjenje referenci u Čikago stilu-primer</vt:lpstr>
      <vt:lpstr>Fusnote i endnote</vt:lpstr>
      <vt:lpstr>Diskusija</vt:lpstr>
      <vt:lpstr>Softveri za citiranje literature</vt:lpstr>
      <vt:lpstr>Osobine softvera</vt:lpstr>
      <vt:lpstr>Korisni softveri za citiranje literature </vt:lpstr>
      <vt:lpstr>Dodavanje citata preko Word dokumenta</vt:lpstr>
      <vt:lpstr>Dodavanje reference Na kartici reference , u grupi citati &amp; Bibliografija kliknite na strelicu pored stavke stil i izaberite stil koji želite da koristite za citat i izvor.</vt:lpstr>
      <vt:lpstr>Dodavanje citata u dokument</vt:lpstr>
      <vt:lpstr>PowerPoint презентација</vt:lpstr>
      <vt:lpstr>Preporučena literatura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HUMANISTIČKE STUDIJE Metodologija političkih I društvenih nauka</dc:title>
  <dc:creator>Mirjana Radovic</dc:creator>
  <cp:lastModifiedBy>Mirjana Radovic Markovic</cp:lastModifiedBy>
  <cp:revision>3</cp:revision>
  <dcterms:created xsi:type="dcterms:W3CDTF">2020-12-24T15:55:41Z</dcterms:created>
  <dcterms:modified xsi:type="dcterms:W3CDTF">2024-11-13T08:59:50Z</dcterms:modified>
</cp:coreProperties>
</file>