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19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58705-F0A1-4F2B-A49F-7DE13F523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659C6-F0E1-4336-8098-41C7E470B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2CD5E-F620-4172-89CE-5F0DC9111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14.9.2023.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222AB-AAAF-4FD6-9218-1DC173C4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FB734-599F-4924-9719-282C9615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7580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B68D6-6FC8-486A-A2B2-5D637085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108C4-971C-42FD-94B7-8DEEF14F2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06749-25C0-4082-AEDB-1976C8314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14.9.2023.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4EFE5-B1F8-4821-8EC6-F5F8D43F2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71499-D207-42F5-BEE8-BE7AF674B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1576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3137AF-8E06-485D-AC9D-5D27BE5F1C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B1FD2B-9554-4895-B38A-470823BB9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23027-21D2-49BE-9440-1BC8E68F0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14.9.2023.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FB303-0F23-4606-B6FC-65D59B71E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08E65-629B-4187-A94E-83AC653D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4073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837D-98DB-49A2-BCB5-B01BD12E2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979ED-EB21-459F-BE04-6FF0FE14E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C2610-C7CE-4264-8E84-2A725C6D3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14.9.2023.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67C6A-233A-4EC7-9669-1F024D6C7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372C-482B-4292-92B7-AFA3F369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21866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1EA3F-FDA6-4558-BDE4-B9159DBAE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4FC70-01C4-418D-8538-402C81A91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C1BF1-F948-403C-A009-247F1C2E9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14.9.2023.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B89CB-BD13-467D-87E2-9A9EE55C3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19072-5C2F-4991-BF64-62732E5B5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48128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E8749-5796-4E7B-BDF8-25243082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72D68-E5F9-4AC0-84C7-4F72A1881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9E076-9CB1-4A02-A21D-7D0C1A3BC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D6BD9-D6FB-4450-8168-F9B1695C8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14.9.2023.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A7F9C-F534-4C95-AE9B-B78EEA60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F036F-447F-4B61-918D-6DF55BFF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1213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7DC14-0924-4F9E-B667-67C587EB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C3951-7BBD-4159-BB0E-376B22EEA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7F9D17-34FC-4E8E-980F-597ACA79D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0D3617-60D0-4450-A6AF-9ADBBB317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76592D-BB5C-4D44-B614-74862F0BBE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846321-BAA8-48B2-BEE6-8D1F79BB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14.9.2023.</a:t>
            </a:fld>
            <a:endParaRPr lang="sr-Latn-M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7AB442-8781-42E1-8260-FA5B7B95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4654FF-6362-4D75-9593-89773E94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6716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15DD0-9EE7-4E03-B285-7F6521A66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C487B7-B098-4771-A402-C36BD702E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14.9.2023.</a:t>
            </a:fld>
            <a:endParaRPr lang="sr-Latn-M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BC3922-B891-4EEF-96EC-5DE058EB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F15178-B0B8-4318-80C4-C01FA18D5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39777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8B4001-250E-4EF4-815A-DE8045A06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14.9.2023.</a:t>
            </a:fld>
            <a:endParaRPr lang="sr-Latn-M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74BDE1-F235-4649-ACE8-6C16EED8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E21D9-5F2C-41D1-B7B8-8723ABCA7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54725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23D88-34CF-4004-99B6-3C8CBE93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02717-6230-46A5-8901-B2A08EAB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2C7125-6CAF-47EE-B870-E07486A6B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28BB3-E922-4520-9EFA-36A1D7CCB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14.9.2023.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6A599-E875-47FB-A344-CF57B600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73B6D-B5F5-4933-93EC-108859753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04320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E097B-03F8-468F-8123-8468BF02E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85C116-7541-4F3D-9B2D-546C7E1E0F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95AE7-E21D-4E76-807A-BCA112482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4C25E-C19C-4B53-9156-11B335D9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14.9.2023.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C55A1-EE9F-4C0A-BC49-9C994B21E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587D9-46CD-46BA-A114-D9953D7A3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03174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792ED8-4335-48EE-8562-2E77A81D6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2B954-1C9A-4293-A1CD-719B94D79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7A90F-2FAB-4C78-91AF-509882641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A821-2D98-42EB-907D-F98E1AF58E7C}" type="datetimeFigureOut">
              <a:rPr lang="sr-Latn-ME" smtClean="0"/>
              <a:t>14.9.2023.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27D30-3A7E-4EC8-ACA8-D62F30032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169AE-68FC-4E07-9A28-3DEF90EEC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3152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882092"/>
          </a:xfrm>
        </p:spPr>
        <p:txBody>
          <a:bodyPr>
            <a:normAutofit/>
          </a:bodyPr>
          <a:lstStyle/>
          <a:p>
            <a:r>
              <a:rPr lang="sr-Latn-ME" sz="2400" dirty="0">
                <a:solidFill>
                  <a:schemeClr val="bg1"/>
                </a:solidFill>
                <a:latin typeface="+mn-lt"/>
              </a:rPr>
              <a:t>Fakultet </a:t>
            </a:r>
            <a:r>
              <a:rPr lang="en-US" sz="2400" dirty="0" err="1">
                <a:solidFill>
                  <a:schemeClr val="bg1"/>
                </a:solidFill>
                <a:latin typeface="+mn-lt"/>
              </a:rPr>
              <a:t>pravnih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n-lt"/>
              </a:rPr>
              <a:t>nauka</a:t>
            </a:r>
            <a:br>
              <a:rPr lang="sr-Latn-ME" sz="2400" dirty="0">
                <a:solidFill>
                  <a:schemeClr val="bg1"/>
                </a:solidFill>
                <a:latin typeface="+mn-lt"/>
              </a:rPr>
            </a:br>
            <a:br>
              <a:rPr lang="sr-Latn-ME" sz="2400" dirty="0">
                <a:solidFill>
                  <a:schemeClr val="bg1"/>
                </a:solidFill>
                <a:latin typeface="+mn-lt"/>
              </a:rPr>
            </a:br>
            <a:r>
              <a:rPr lang="sr-Latn-ME" sz="2400" dirty="0">
                <a:solidFill>
                  <a:schemeClr val="bg1"/>
                </a:solidFill>
                <a:latin typeface="+mn-lt"/>
              </a:rPr>
              <a:t>Raspored predavanja za </a:t>
            </a:r>
            <a:r>
              <a:rPr lang="en-US" sz="2400" dirty="0" err="1">
                <a:solidFill>
                  <a:schemeClr val="bg1"/>
                </a:solidFill>
                <a:latin typeface="+mn-lt"/>
              </a:rPr>
              <a:t>ponedeljak</a:t>
            </a:r>
            <a:r>
              <a:rPr lang="sr-Latn-ME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18</a:t>
            </a:r>
            <a:r>
              <a:rPr lang="sr-Latn-ME" sz="2400" dirty="0">
                <a:solidFill>
                  <a:schemeClr val="bg1"/>
                </a:solidFill>
                <a:latin typeface="+mn-lt"/>
              </a:rPr>
              <a:t>.0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9</a:t>
            </a:r>
            <a:r>
              <a:rPr lang="sr-Latn-ME" sz="2400" dirty="0">
                <a:solidFill>
                  <a:schemeClr val="bg1"/>
                </a:solidFill>
                <a:latin typeface="+mn-lt"/>
              </a:rPr>
              <a:t>.202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3</a:t>
            </a:r>
            <a:r>
              <a:rPr lang="sr-Latn-ME" sz="2400" dirty="0">
                <a:solidFill>
                  <a:schemeClr val="bg1"/>
                </a:solidFill>
                <a:latin typeface="+mn-lt"/>
              </a:rPr>
              <a:t>.</a:t>
            </a:r>
            <a:br>
              <a:rPr lang="sr-Latn-ME" sz="2400" dirty="0">
                <a:solidFill>
                  <a:schemeClr val="bg1"/>
                </a:solidFill>
                <a:latin typeface="+mn-lt"/>
              </a:rPr>
            </a:br>
            <a:endParaRPr lang="sr-Latn-M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/>
          </a:bodyPr>
          <a:lstStyle/>
          <a:p>
            <a:pPr algn="just"/>
            <a:endParaRPr lang="sr-Latn-ME" sz="2000" dirty="0">
              <a:solidFill>
                <a:schemeClr val="bg1"/>
              </a:solidFill>
            </a:endParaRPr>
          </a:p>
          <a:p>
            <a:pPr algn="just"/>
            <a:r>
              <a:rPr lang="sr-Latn-ME" sz="2000" dirty="0">
                <a:solidFill>
                  <a:schemeClr val="bg1"/>
                </a:solidFill>
              </a:rPr>
              <a:t>I godina </a:t>
            </a:r>
          </a:p>
          <a:p>
            <a:pPr algn="just"/>
            <a:r>
              <a:rPr lang="en-US" sz="2000" dirty="0">
                <a:solidFill>
                  <a:schemeClr val="bg1"/>
                </a:solidFill>
              </a:rPr>
              <a:t>8.00-9.30h </a:t>
            </a:r>
            <a:r>
              <a:rPr lang="en-US" sz="2000" dirty="0" err="1">
                <a:solidFill>
                  <a:schemeClr val="bg1"/>
                </a:solidFill>
              </a:rPr>
              <a:t>Rimsko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privatno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pravo</a:t>
            </a:r>
            <a:r>
              <a:rPr lang="en-US" sz="2000" dirty="0">
                <a:solidFill>
                  <a:schemeClr val="bg1"/>
                </a:solidFill>
              </a:rPr>
              <a:t> (V) – A1</a:t>
            </a:r>
          </a:p>
          <a:p>
            <a:pPr algn="just"/>
            <a:endParaRPr lang="sr-Latn-ME" sz="2000" dirty="0">
              <a:solidFill>
                <a:schemeClr val="bg1"/>
              </a:solidFill>
            </a:endParaRPr>
          </a:p>
          <a:p>
            <a:pPr algn="just"/>
            <a:r>
              <a:rPr lang="sr-Latn-ME" sz="2000" dirty="0">
                <a:solidFill>
                  <a:schemeClr val="bg1"/>
                </a:solidFill>
              </a:rPr>
              <a:t>II godina</a:t>
            </a:r>
            <a:endParaRPr lang="en-US" sz="2000" dirty="0">
              <a:solidFill>
                <a:schemeClr val="bg1"/>
              </a:solidFill>
            </a:endParaRPr>
          </a:p>
          <a:p>
            <a:pPr algn="just"/>
            <a:r>
              <a:rPr lang="en-US" sz="2000" dirty="0">
                <a:solidFill>
                  <a:schemeClr val="bg1"/>
                </a:solidFill>
              </a:rPr>
              <a:t>8.00-9.30h </a:t>
            </a:r>
            <a:r>
              <a:rPr lang="en-US" sz="2000" dirty="0" err="1">
                <a:solidFill>
                  <a:schemeClr val="bg1"/>
                </a:solidFill>
              </a:rPr>
              <a:t>Nasljedno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pravo</a:t>
            </a:r>
            <a:r>
              <a:rPr lang="en-US" sz="2000" dirty="0">
                <a:solidFill>
                  <a:schemeClr val="bg1"/>
                </a:solidFill>
              </a:rPr>
              <a:t> (P) – S11</a:t>
            </a:r>
          </a:p>
          <a:p>
            <a:pPr algn="just"/>
            <a:r>
              <a:rPr lang="en-US" sz="2000" dirty="0">
                <a:solidFill>
                  <a:schemeClr val="bg1"/>
                </a:solidFill>
              </a:rPr>
              <a:t>11.45-13.15h </a:t>
            </a:r>
            <a:r>
              <a:rPr lang="en-US" sz="2000" dirty="0" err="1">
                <a:solidFill>
                  <a:schemeClr val="bg1"/>
                </a:solidFill>
              </a:rPr>
              <a:t>Krivično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pravo</a:t>
            </a:r>
            <a:r>
              <a:rPr lang="en-US" sz="2000" dirty="0">
                <a:solidFill>
                  <a:schemeClr val="bg1"/>
                </a:solidFill>
              </a:rPr>
              <a:t> I (P+V) – A1</a:t>
            </a:r>
          </a:p>
          <a:p>
            <a:pPr algn="just"/>
            <a:endParaRPr lang="sr-Latn-ME" sz="2000" dirty="0">
              <a:solidFill>
                <a:schemeClr val="bg1"/>
              </a:solidFill>
            </a:endParaRPr>
          </a:p>
          <a:p>
            <a:pPr algn="just"/>
            <a:r>
              <a:rPr lang="sr-Latn-ME" sz="2000" dirty="0">
                <a:solidFill>
                  <a:schemeClr val="bg1"/>
                </a:solidFill>
              </a:rPr>
              <a:t>III godina</a:t>
            </a:r>
            <a:endParaRPr lang="en-US" sz="2000" dirty="0">
              <a:solidFill>
                <a:schemeClr val="bg1"/>
              </a:solidFill>
            </a:endParaRPr>
          </a:p>
          <a:p>
            <a:pPr algn="just"/>
            <a:r>
              <a:rPr lang="en-US" sz="2000" dirty="0">
                <a:solidFill>
                  <a:schemeClr val="bg1"/>
                </a:solidFill>
              </a:rPr>
              <a:t>11.30-13.00h </a:t>
            </a:r>
            <a:r>
              <a:rPr lang="en-US" sz="2000" dirty="0" err="1">
                <a:solidFill>
                  <a:schemeClr val="bg1"/>
                </a:solidFill>
              </a:rPr>
              <a:t>Obligaciono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pravo</a:t>
            </a:r>
            <a:r>
              <a:rPr lang="en-US" sz="2000" dirty="0">
                <a:solidFill>
                  <a:schemeClr val="bg1"/>
                </a:solidFill>
              </a:rPr>
              <a:t> II (V) -  S11</a:t>
            </a:r>
            <a:endParaRPr lang="sr-Latn-ME" sz="2000" dirty="0">
              <a:solidFill>
                <a:schemeClr val="bg1"/>
              </a:solidFill>
            </a:endParaRPr>
          </a:p>
          <a:p>
            <a:pPr algn="just"/>
            <a:endParaRPr lang="sr-Latn-ME" sz="2000" dirty="0">
              <a:solidFill>
                <a:schemeClr val="bg1"/>
              </a:solidFill>
            </a:endParaRPr>
          </a:p>
          <a:p>
            <a:pPr algn="just"/>
            <a:endParaRPr lang="sr-Latn-ME" sz="2000" dirty="0">
              <a:solidFill>
                <a:schemeClr val="bg1"/>
              </a:solidFill>
            </a:endParaRPr>
          </a:p>
          <a:p>
            <a:pPr algn="just"/>
            <a:endParaRPr lang="sr-Latn-ME" sz="2000" dirty="0">
              <a:solidFill>
                <a:schemeClr val="bg1"/>
              </a:solidFill>
            </a:endParaRPr>
          </a:p>
          <a:p>
            <a:pPr algn="just"/>
            <a:endParaRPr lang="sr-Latn-ME" sz="2000" dirty="0">
              <a:solidFill>
                <a:schemeClr val="bg1"/>
              </a:solidFill>
            </a:endParaRPr>
          </a:p>
          <a:p>
            <a:pPr algn="just"/>
            <a:endParaRPr lang="sr-Latn-ME" sz="2000" dirty="0">
              <a:solidFill>
                <a:schemeClr val="bg1"/>
              </a:solidFill>
            </a:endParaRPr>
          </a:p>
          <a:p>
            <a:pPr algn="just"/>
            <a:endParaRPr lang="sr-Latn-ME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FC528520-6779-C208-FF94-AB595D503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0" y="408824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10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882092"/>
          </a:xfrm>
        </p:spPr>
        <p:txBody>
          <a:bodyPr>
            <a:normAutofit/>
          </a:bodyPr>
          <a:lstStyle/>
          <a:p>
            <a:r>
              <a:rPr lang="sr-Latn-ME" sz="2400" dirty="0">
                <a:solidFill>
                  <a:schemeClr val="bg1"/>
                </a:solidFill>
                <a:latin typeface="+mn-lt"/>
              </a:rPr>
              <a:t>Fakultet </a:t>
            </a:r>
            <a:r>
              <a:rPr lang="en-US" sz="2400" dirty="0" err="1">
                <a:solidFill>
                  <a:schemeClr val="bg1"/>
                </a:solidFill>
                <a:latin typeface="+mn-lt"/>
              </a:rPr>
              <a:t>pravnih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n-lt"/>
              </a:rPr>
              <a:t>nauka</a:t>
            </a:r>
            <a:br>
              <a:rPr lang="sr-Latn-ME" sz="2400" dirty="0">
                <a:solidFill>
                  <a:schemeClr val="bg1"/>
                </a:solidFill>
                <a:latin typeface="+mn-lt"/>
              </a:rPr>
            </a:br>
            <a:br>
              <a:rPr lang="sr-Latn-ME" sz="2400" dirty="0">
                <a:solidFill>
                  <a:schemeClr val="bg1"/>
                </a:solidFill>
                <a:latin typeface="+mn-lt"/>
              </a:rPr>
            </a:br>
            <a:r>
              <a:rPr lang="sr-Latn-ME" sz="2400" dirty="0">
                <a:solidFill>
                  <a:schemeClr val="bg1"/>
                </a:solidFill>
                <a:latin typeface="+mn-lt"/>
              </a:rPr>
              <a:t>Raspored predavanja za </a:t>
            </a:r>
            <a:r>
              <a:rPr lang="en-US" sz="2400" dirty="0" err="1">
                <a:solidFill>
                  <a:schemeClr val="bg1"/>
                </a:solidFill>
                <a:latin typeface="+mn-lt"/>
              </a:rPr>
              <a:t>utorak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 19</a:t>
            </a:r>
            <a:r>
              <a:rPr lang="sr-Latn-ME" sz="2400" dirty="0">
                <a:solidFill>
                  <a:schemeClr val="bg1"/>
                </a:solidFill>
                <a:latin typeface="+mn-lt"/>
              </a:rPr>
              <a:t>.0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9</a:t>
            </a:r>
            <a:r>
              <a:rPr lang="sr-Latn-ME" sz="2400" dirty="0">
                <a:solidFill>
                  <a:schemeClr val="bg1"/>
                </a:solidFill>
                <a:latin typeface="+mn-lt"/>
              </a:rPr>
              <a:t>.202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3</a:t>
            </a:r>
            <a:r>
              <a:rPr lang="sr-Latn-ME" sz="2400" dirty="0">
                <a:solidFill>
                  <a:schemeClr val="bg1"/>
                </a:solidFill>
                <a:latin typeface="+mn-lt"/>
              </a:rPr>
              <a:t>.</a:t>
            </a:r>
            <a:br>
              <a:rPr lang="sr-Latn-ME" sz="2400" dirty="0">
                <a:solidFill>
                  <a:schemeClr val="bg1"/>
                </a:solidFill>
                <a:latin typeface="+mn-lt"/>
              </a:rPr>
            </a:br>
            <a:endParaRPr lang="sr-Latn-M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/>
          </a:bodyPr>
          <a:lstStyle/>
          <a:p>
            <a:pPr algn="just"/>
            <a:endParaRPr lang="sr-Latn-ME" sz="2000" dirty="0">
              <a:solidFill>
                <a:schemeClr val="bg1"/>
              </a:solidFill>
            </a:endParaRPr>
          </a:p>
          <a:p>
            <a:pPr algn="just"/>
            <a:r>
              <a:rPr lang="sr-Latn-ME" sz="2000" dirty="0">
                <a:solidFill>
                  <a:schemeClr val="bg1"/>
                </a:solidFill>
              </a:rPr>
              <a:t>I godina</a:t>
            </a:r>
          </a:p>
          <a:p>
            <a:pPr algn="just"/>
            <a:r>
              <a:rPr lang="en-US" sz="2000" dirty="0">
                <a:solidFill>
                  <a:schemeClr val="bg1"/>
                </a:solidFill>
              </a:rPr>
              <a:t>8.00-10.30h </a:t>
            </a:r>
            <a:r>
              <a:rPr lang="en-US" sz="2000" dirty="0" err="1">
                <a:solidFill>
                  <a:schemeClr val="bg1"/>
                </a:solidFill>
              </a:rPr>
              <a:t>Sociologija</a:t>
            </a:r>
            <a:r>
              <a:rPr lang="en-US" sz="2000" dirty="0">
                <a:solidFill>
                  <a:schemeClr val="bg1"/>
                </a:solidFill>
              </a:rPr>
              <a:t> (P+V)  - A1</a:t>
            </a:r>
          </a:p>
          <a:p>
            <a:pPr algn="just"/>
            <a:r>
              <a:rPr lang="en-US" sz="2000" dirty="0">
                <a:solidFill>
                  <a:schemeClr val="bg1"/>
                </a:solidFill>
              </a:rPr>
              <a:t>10.45-12.15h </a:t>
            </a:r>
            <a:r>
              <a:rPr lang="en-US" sz="2000" dirty="0" err="1">
                <a:solidFill>
                  <a:schemeClr val="bg1"/>
                </a:solidFill>
              </a:rPr>
              <a:t>Pravna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istorija</a:t>
            </a:r>
            <a:r>
              <a:rPr lang="en-US" sz="2000" dirty="0">
                <a:solidFill>
                  <a:schemeClr val="bg1"/>
                </a:solidFill>
              </a:rPr>
              <a:t> (V) - A1</a:t>
            </a:r>
          </a:p>
          <a:p>
            <a:pPr algn="just"/>
            <a:endParaRPr lang="en-US" sz="2000" dirty="0">
              <a:solidFill>
                <a:schemeClr val="bg1"/>
              </a:solidFill>
            </a:endParaRPr>
          </a:p>
          <a:p>
            <a:pPr algn="just"/>
            <a:r>
              <a:rPr lang="en-US" sz="2000" dirty="0">
                <a:solidFill>
                  <a:schemeClr val="bg1"/>
                </a:solidFill>
              </a:rPr>
              <a:t>II </a:t>
            </a:r>
            <a:r>
              <a:rPr lang="en-US" sz="2000" dirty="0" err="1">
                <a:solidFill>
                  <a:schemeClr val="bg1"/>
                </a:solidFill>
              </a:rPr>
              <a:t>godina</a:t>
            </a:r>
            <a:endParaRPr lang="en-US" sz="2000" dirty="0">
              <a:solidFill>
                <a:schemeClr val="bg1"/>
              </a:solidFill>
            </a:endParaRPr>
          </a:p>
          <a:p>
            <a:pPr algn="just"/>
            <a:r>
              <a:rPr lang="en-US" sz="2000" dirty="0">
                <a:solidFill>
                  <a:schemeClr val="bg1"/>
                </a:solidFill>
              </a:rPr>
              <a:t>8.00-9.30h </a:t>
            </a:r>
            <a:r>
              <a:rPr lang="en-US" sz="2000" dirty="0" err="1">
                <a:solidFill>
                  <a:schemeClr val="bg1"/>
                </a:solidFill>
              </a:rPr>
              <a:t>Stvarno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pravo</a:t>
            </a:r>
            <a:r>
              <a:rPr lang="en-US" sz="2000">
                <a:solidFill>
                  <a:schemeClr val="bg1"/>
                </a:solidFill>
              </a:rPr>
              <a:t> (</a:t>
            </a:r>
            <a:r>
              <a:rPr lang="en-US" sz="2000" dirty="0">
                <a:solidFill>
                  <a:schemeClr val="bg1"/>
                </a:solidFill>
              </a:rPr>
              <a:t>P) – S11</a:t>
            </a:r>
          </a:p>
          <a:p>
            <a:pPr algn="just"/>
            <a:endParaRPr lang="en-US" sz="2000" dirty="0">
              <a:solidFill>
                <a:schemeClr val="bg1"/>
              </a:solidFill>
            </a:endParaRPr>
          </a:p>
          <a:p>
            <a:pPr algn="just"/>
            <a:r>
              <a:rPr lang="sr-Latn-ME" sz="2000" dirty="0">
                <a:solidFill>
                  <a:schemeClr val="bg1"/>
                </a:solidFill>
              </a:rPr>
              <a:t>III godina</a:t>
            </a:r>
            <a:endParaRPr lang="en-US" sz="2000" dirty="0">
              <a:solidFill>
                <a:schemeClr val="bg1"/>
              </a:solidFill>
            </a:endParaRPr>
          </a:p>
          <a:p>
            <a:pPr algn="just"/>
            <a:r>
              <a:rPr lang="en-US" sz="2000" dirty="0">
                <a:solidFill>
                  <a:schemeClr val="bg1"/>
                </a:solidFill>
              </a:rPr>
              <a:t>8.00-9.30h </a:t>
            </a:r>
            <a:r>
              <a:rPr lang="en-US" sz="2000" dirty="0" err="1">
                <a:solidFill>
                  <a:schemeClr val="bg1"/>
                </a:solidFill>
              </a:rPr>
              <a:t>Međunarodno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javno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pravo</a:t>
            </a:r>
            <a:r>
              <a:rPr lang="en-US" sz="2000" dirty="0">
                <a:solidFill>
                  <a:schemeClr val="bg1"/>
                </a:solidFill>
              </a:rPr>
              <a:t> (V) – AP</a:t>
            </a:r>
          </a:p>
          <a:p>
            <a:pPr algn="just"/>
            <a:endParaRPr lang="sr-Latn-ME" sz="2000" dirty="0">
              <a:solidFill>
                <a:schemeClr val="bg1"/>
              </a:solidFill>
            </a:endParaRPr>
          </a:p>
          <a:p>
            <a:pPr algn="just"/>
            <a:endParaRPr lang="sr-Latn-ME" sz="2000" dirty="0">
              <a:solidFill>
                <a:schemeClr val="bg1"/>
              </a:solidFill>
            </a:endParaRPr>
          </a:p>
          <a:p>
            <a:pPr algn="just"/>
            <a:endParaRPr lang="sr-Latn-ME" sz="2000" dirty="0">
              <a:solidFill>
                <a:schemeClr val="bg1"/>
              </a:solidFill>
            </a:endParaRPr>
          </a:p>
          <a:p>
            <a:pPr algn="just"/>
            <a:endParaRPr lang="sr-Latn-ME" sz="2000" dirty="0">
              <a:solidFill>
                <a:schemeClr val="bg1"/>
              </a:solidFill>
            </a:endParaRPr>
          </a:p>
          <a:p>
            <a:pPr algn="just"/>
            <a:endParaRPr lang="sr-Latn-ME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70FC803-F726-A570-719D-CDEC5D096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66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882092"/>
          </a:xfrm>
        </p:spPr>
        <p:txBody>
          <a:bodyPr>
            <a:normAutofit/>
          </a:bodyPr>
          <a:lstStyle/>
          <a:p>
            <a:r>
              <a:rPr lang="sr-Latn-ME" sz="2400" dirty="0">
                <a:solidFill>
                  <a:schemeClr val="bg1"/>
                </a:solidFill>
                <a:latin typeface="+mn-lt"/>
              </a:rPr>
              <a:t>Fakultet </a:t>
            </a:r>
            <a:r>
              <a:rPr lang="en-US" sz="2400" dirty="0" err="1">
                <a:solidFill>
                  <a:schemeClr val="bg1"/>
                </a:solidFill>
                <a:latin typeface="+mn-lt"/>
              </a:rPr>
              <a:t>pravnih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n-lt"/>
              </a:rPr>
              <a:t>nauka</a:t>
            </a:r>
            <a:br>
              <a:rPr lang="sr-Latn-ME" sz="2400" dirty="0">
                <a:solidFill>
                  <a:schemeClr val="bg1"/>
                </a:solidFill>
                <a:latin typeface="+mn-lt"/>
              </a:rPr>
            </a:br>
            <a:br>
              <a:rPr lang="sr-Latn-ME" sz="2400" dirty="0">
                <a:solidFill>
                  <a:schemeClr val="bg1"/>
                </a:solidFill>
                <a:latin typeface="+mn-lt"/>
              </a:rPr>
            </a:br>
            <a:r>
              <a:rPr lang="sr-Latn-ME" sz="2400" dirty="0">
                <a:solidFill>
                  <a:schemeClr val="bg1"/>
                </a:solidFill>
                <a:latin typeface="+mn-lt"/>
              </a:rPr>
              <a:t>Raspored predavanja za </a:t>
            </a:r>
            <a:r>
              <a:rPr lang="en-US" sz="2400" dirty="0" err="1">
                <a:solidFill>
                  <a:schemeClr val="bg1"/>
                </a:solidFill>
                <a:latin typeface="+mn-lt"/>
              </a:rPr>
              <a:t>srijedu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 20.</a:t>
            </a:r>
            <a:r>
              <a:rPr lang="sr-Latn-ME" sz="2400" dirty="0">
                <a:solidFill>
                  <a:schemeClr val="bg1"/>
                </a:solidFill>
                <a:latin typeface="+mn-lt"/>
              </a:rPr>
              <a:t>0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9</a:t>
            </a:r>
            <a:r>
              <a:rPr lang="sr-Latn-ME" sz="2400" dirty="0">
                <a:solidFill>
                  <a:schemeClr val="bg1"/>
                </a:solidFill>
                <a:latin typeface="+mn-lt"/>
              </a:rPr>
              <a:t>.202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3</a:t>
            </a:r>
            <a:r>
              <a:rPr lang="sr-Latn-ME" sz="2400" dirty="0">
                <a:solidFill>
                  <a:schemeClr val="bg1"/>
                </a:solidFill>
                <a:latin typeface="+mn-lt"/>
              </a:rPr>
              <a:t>.</a:t>
            </a:r>
            <a:br>
              <a:rPr lang="sr-Latn-ME" sz="2400" dirty="0">
                <a:solidFill>
                  <a:schemeClr val="bg1"/>
                </a:solidFill>
                <a:latin typeface="+mn-lt"/>
              </a:rPr>
            </a:br>
            <a:endParaRPr lang="sr-Latn-M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 lnSpcReduction="10000"/>
          </a:bodyPr>
          <a:lstStyle/>
          <a:p>
            <a:pPr algn="just"/>
            <a:endParaRPr lang="sr-Latn-ME" sz="2300" dirty="0">
              <a:solidFill>
                <a:schemeClr val="bg1"/>
              </a:solidFill>
            </a:endParaRPr>
          </a:p>
          <a:p>
            <a:pPr algn="just"/>
            <a:r>
              <a:rPr lang="sr-Latn-ME" dirty="0">
                <a:solidFill>
                  <a:schemeClr val="bg1"/>
                </a:solidFill>
              </a:rPr>
              <a:t>I godina</a:t>
            </a:r>
          </a:p>
          <a:p>
            <a:pPr algn="just"/>
            <a:r>
              <a:rPr lang="en-US" sz="2000" dirty="0">
                <a:solidFill>
                  <a:schemeClr val="bg1"/>
                </a:solidFill>
              </a:rPr>
              <a:t>8.00-9.30h </a:t>
            </a:r>
            <a:r>
              <a:rPr lang="en-US" sz="2000" dirty="0" err="1">
                <a:solidFill>
                  <a:schemeClr val="bg1"/>
                </a:solidFill>
              </a:rPr>
              <a:t>Jurisprudencija</a:t>
            </a:r>
            <a:r>
              <a:rPr lang="en-US" sz="2000" dirty="0">
                <a:solidFill>
                  <a:schemeClr val="bg1"/>
                </a:solidFill>
              </a:rPr>
              <a:t> (P) – A1</a:t>
            </a:r>
          </a:p>
          <a:p>
            <a:pPr algn="just"/>
            <a:r>
              <a:rPr lang="en-US" sz="2000" dirty="0">
                <a:solidFill>
                  <a:schemeClr val="bg1"/>
                </a:solidFill>
              </a:rPr>
              <a:t>9.45-11.15h </a:t>
            </a:r>
            <a:r>
              <a:rPr lang="en-US" sz="2000" dirty="0" err="1">
                <a:solidFill>
                  <a:schemeClr val="bg1"/>
                </a:solidFill>
              </a:rPr>
              <a:t>Jurisprudencija</a:t>
            </a:r>
            <a:r>
              <a:rPr lang="en-US" sz="2000" dirty="0">
                <a:solidFill>
                  <a:schemeClr val="bg1"/>
                </a:solidFill>
              </a:rPr>
              <a:t> (V) – A1</a:t>
            </a:r>
          </a:p>
          <a:p>
            <a:pPr algn="just"/>
            <a:endParaRPr lang="en-US" sz="2000" dirty="0">
              <a:solidFill>
                <a:schemeClr val="bg1"/>
              </a:solidFill>
            </a:endParaRPr>
          </a:p>
          <a:p>
            <a:pPr algn="just"/>
            <a:r>
              <a:rPr lang="en-US" sz="2000" dirty="0">
                <a:solidFill>
                  <a:schemeClr val="bg1"/>
                </a:solidFill>
              </a:rPr>
              <a:t>II </a:t>
            </a:r>
            <a:r>
              <a:rPr lang="en-US" sz="2000" dirty="0" err="1">
                <a:solidFill>
                  <a:schemeClr val="bg1"/>
                </a:solidFill>
              </a:rPr>
              <a:t>godina</a:t>
            </a:r>
            <a:endParaRPr lang="en-US" sz="2000" dirty="0">
              <a:solidFill>
                <a:schemeClr val="bg1"/>
              </a:solidFill>
            </a:endParaRPr>
          </a:p>
          <a:p>
            <a:pPr algn="just"/>
            <a:r>
              <a:rPr lang="en-US" sz="2000" dirty="0">
                <a:solidFill>
                  <a:schemeClr val="bg1"/>
                </a:solidFill>
              </a:rPr>
              <a:t>9.45-11.15h </a:t>
            </a:r>
            <a:r>
              <a:rPr lang="en-US" sz="2000" dirty="0" err="1">
                <a:solidFill>
                  <a:schemeClr val="bg1"/>
                </a:solidFill>
              </a:rPr>
              <a:t>Stvarno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pravo</a:t>
            </a:r>
            <a:r>
              <a:rPr lang="en-US" sz="2000" dirty="0">
                <a:solidFill>
                  <a:schemeClr val="bg1"/>
                </a:solidFill>
              </a:rPr>
              <a:t> (V) – S11</a:t>
            </a:r>
          </a:p>
          <a:p>
            <a:pPr algn="just"/>
            <a:r>
              <a:rPr lang="en-US" sz="2000" dirty="0">
                <a:solidFill>
                  <a:schemeClr val="bg1"/>
                </a:solidFill>
              </a:rPr>
              <a:t>11.45-13.15h </a:t>
            </a:r>
            <a:r>
              <a:rPr lang="en-US" sz="2000" dirty="0" err="1">
                <a:solidFill>
                  <a:schemeClr val="bg1"/>
                </a:solidFill>
              </a:rPr>
              <a:t>Radno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pravo</a:t>
            </a:r>
            <a:r>
              <a:rPr lang="en-US" sz="2000" dirty="0">
                <a:solidFill>
                  <a:schemeClr val="bg1"/>
                </a:solidFill>
              </a:rPr>
              <a:t> (P+V) – A1</a:t>
            </a:r>
          </a:p>
          <a:p>
            <a:pPr algn="just"/>
            <a:endParaRPr lang="en-US" sz="2000" dirty="0">
              <a:solidFill>
                <a:schemeClr val="bg1"/>
              </a:solidFill>
            </a:endParaRPr>
          </a:p>
          <a:p>
            <a:pPr algn="just"/>
            <a:r>
              <a:rPr lang="sr-Latn-ME" sz="2000" dirty="0">
                <a:solidFill>
                  <a:schemeClr val="bg1"/>
                </a:solidFill>
              </a:rPr>
              <a:t>III godina</a:t>
            </a:r>
            <a:endParaRPr lang="en-US" sz="2000" dirty="0">
              <a:solidFill>
                <a:schemeClr val="bg1"/>
              </a:solidFill>
            </a:endParaRPr>
          </a:p>
          <a:p>
            <a:pPr algn="just"/>
            <a:r>
              <a:rPr lang="en-US" sz="2000" dirty="0">
                <a:solidFill>
                  <a:schemeClr val="bg1"/>
                </a:solidFill>
              </a:rPr>
              <a:t>15.15-16.45h </a:t>
            </a:r>
            <a:r>
              <a:rPr lang="en-US" sz="2000" dirty="0" err="1">
                <a:solidFill>
                  <a:schemeClr val="bg1"/>
                </a:solidFill>
              </a:rPr>
              <a:t>Kompanijsko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pravo</a:t>
            </a:r>
            <a:r>
              <a:rPr lang="en-US" sz="2000" dirty="0">
                <a:solidFill>
                  <a:schemeClr val="bg1"/>
                </a:solidFill>
              </a:rPr>
              <a:t> (V) – S11</a:t>
            </a:r>
          </a:p>
          <a:p>
            <a:pPr algn="just"/>
            <a:r>
              <a:rPr lang="en-US" sz="2000" dirty="0">
                <a:solidFill>
                  <a:schemeClr val="bg1"/>
                </a:solidFill>
              </a:rPr>
              <a:t>17.00-19.15h </a:t>
            </a:r>
            <a:r>
              <a:rPr lang="en-US" sz="2000" dirty="0" err="1">
                <a:solidFill>
                  <a:schemeClr val="bg1"/>
                </a:solidFill>
              </a:rPr>
              <a:t>Međunarodno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privatno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pravo</a:t>
            </a:r>
            <a:r>
              <a:rPr lang="en-US" sz="2000" dirty="0">
                <a:solidFill>
                  <a:schemeClr val="bg1"/>
                </a:solidFill>
              </a:rPr>
              <a:t> (V) – S11</a:t>
            </a:r>
            <a:endParaRPr lang="sr-Latn-ME" sz="2000" dirty="0">
              <a:solidFill>
                <a:schemeClr val="bg1"/>
              </a:solidFill>
            </a:endParaRPr>
          </a:p>
          <a:p>
            <a:pPr algn="just"/>
            <a:endParaRPr lang="sr-Latn-ME" sz="2000" dirty="0">
              <a:solidFill>
                <a:schemeClr val="bg1"/>
              </a:solidFill>
            </a:endParaRPr>
          </a:p>
          <a:p>
            <a:pPr algn="just"/>
            <a:endParaRPr lang="sr-Latn-ME" sz="2000" dirty="0">
              <a:solidFill>
                <a:schemeClr val="bg1"/>
              </a:solidFill>
            </a:endParaRPr>
          </a:p>
          <a:p>
            <a:pPr algn="just"/>
            <a:endParaRPr lang="sr-Latn-ME" sz="2000" dirty="0">
              <a:solidFill>
                <a:schemeClr val="bg1"/>
              </a:solidFill>
            </a:endParaRPr>
          </a:p>
          <a:p>
            <a:pPr algn="just"/>
            <a:endParaRPr lang="sr-Latn-ME" sz="2000" dirty="0">
              <a:solidFill>
                <a:schemeClr val="bg1"/>
              </a:solidFill>
            </a:endParaRPr>
          </a:p>
          <a:p>
            <a:pPr algn="just"/>
            <a:endParaRPr lang="sr-Latn-ME" sz="2000" dirty="0">
              <a:solidFill>
                <a:schemeClr val="bg1"/>
              </a:solidFill>
            </a:endParaRPr>
          </a:p>
          <a:p>
            <a:pPr algn="just"/>
            <a:endParaRPr lang="sr-Latn-ME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A13487F6-7C67-3E0A-AC16-F68B2AFE4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03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10860</TotalTime>
  <Words>186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Fakultet pravnih nauka  Raspored predavanja za ponedeljak 18.09.2023. </vt:lpstr>
      <vt:lpstr>Fakultet pravnih nauka  Raspored predavanja za utorak 19.09.2023. </vt:lpstr>
      <vt:lpstr>Fakultet pravnih nauka  Raspored predavanja za srijedu 20.09.2023.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Fakultet umjetnosti  Raspored predavanja za ponedeljak 18.10.2021.</dc:title>
  <dc:creator>DeLL</dc:creator>
  <cp:lastModifiedBy>Milena</cp:lastModifiedBy>
  <cp:revision>119</cp:revision>
  <dcterms:created xsi:type="dcterms:W3CDTF">2021-10-11T10:20:44Z</dcterms:created>
  <dcterms:modified xsi:type="dcterms:W3CDTF">2023-09-14T07:34:46Z</dcterms:modified>
</cp:coreProperties>
</file>