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101"/>
    <a:srgbClr val="00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868" autoAdjust="0"/>
  </p:normalViewPr>
  <p:slideViewPr>
    <p:cSldViewPr>
      <p:cViewPr varScale="1">
        <p:scale>
          <a:sx n="103" d="100"/>
          <a:sy n="103" d="100"/>
        </p:scale>
        <p:origin x="883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38BF-F4F6-4D85-B25D-FC30C74A8B6D}" type="datetimeFigureOut">
              <a:rPr lang="sr-Latn-CS" smtClean="0"/>
              <a:pPr/>
              <a:t>23.10.2022.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5958-5074-4A0D-98A3-F83CFC93361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8688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25958-5074-4A0D-98A3-F83CFC93361D}" type="slidenum">
              <a:rPr lang="sr-Latn-CS" smtClean="0"/>
              <a:pPr/>
              <a:t>8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6058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9352-EEB8-43EB-9602-89219E0277AF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3A75-D1DF-44F3-8C23-C3B93C6FA38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8B47-744C-40A0-A1B3-A660D0EF1F8F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072F-8B32-4EB1-8E43-33E8BF1CE5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D39A-0F19-42BE-A7FE-0A1858E40EB2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D27A-B111-481C-A3D3-C733B29E43F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C6F5-3247-4635-B8B7-7DB1CBA54FD7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A15E-8F3F-4CB2-A0CA-DF65F2AA47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CEAB-74F0-44AD-BE4F-A3580814E0D7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E356-87F7-4224-95CB-7F6789FEC71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6F27-165E-4AA3-ADD9-F3EB440CA9E9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5FF7-58F2-414C-BFF0-3A5177B69AB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3CF0-E664-4D7A-8A96-423C219FA731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8EAF-71A2-4312-ABF1-5B7401604D4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5527-17AE-4624-AA07-E60EDE2DBD63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437C-9D39-4795-8F69-E7D94F06B9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970F-43DE-4AD4-8A13-64F90B1AC4DF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FF3E-6640-4283-BB6B-DFB4EDC7A1A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0FCC-E458-485D-AE53-7BEED75B01B8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17B-096E-4779-A904-566BA48FE78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F936-4E58-4CD0-AF4F-A22F70AA633A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29FF-A1FB-4941-80E1-DD70EB5B6FB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8DCED-D494-4A15-A98C-DCD7236BBE8B}" type="datetimeFigureOut">
              <a:rPr lang="sr-Latn-CS"/>
              <a:pPr>
                <a:defRPr/>
              </a:pPr>
              <a:t>23.10.2022.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AACB9-FFBE-4E89-93BD-881A1529F86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alcalculations.blogspot.com/2009/08/how-to-detect-junk-science.html" TargetMode="External"/><Relationship Id="rId2" Type="http://schemas.openxmlformats.org/officeDocument/2006/relationships/hyperlink" Target="http://www.amazon.co.uk/Bad-Science-Ben-Goldacre/dp/000728487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7B2B8-09C6-4865-BF25-D64330EF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273843"/>
            <a:ext cx="4521079" cy="621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Predavanje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UDG logo">
            <a:extLst>
              <a:ext uri="{FF2B5EF4-FFF2-40B4-BE49-F238E27FC236}">
                <a16:creationId xmlns:a16="http://schemas.microsoft.com/office/drawing/2014/main" id="{F6C4F5A5-4BD3-4948-A13F-1F847478F6EF}"/>
              </a:ext>
            </a:extLst>
          </p:cNvPr>
          <p:cNvPicPr/>
          <p:nvPr/>
        </p:nvPicPr>
        <p:blipFill rotWithShape="1">
          <a:blip r:embed="rId2" cstate="print"/>
          <a:srcRect t="3403" r="3" b="7051"/>
          <a:stretch/>
        </p:blipFill>
        <p:spPr bwMode="auto">
          <a:xfrm>
            <a:off x="20" y="10"/>
            <a:ext cx="3164718" cy="1927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93420E-BC36-492F-AF71-98292D5C5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9" r="5" b="950"/>
          <a:stretch/>
        </p:blipFill>
        <p:spPr>
          <a:xfrm>
            <a:off x="20" y="2057400"/>
            <a:ext cx="3164718" cy="3086100"/>
          </a:xfrm>
          <a:prstGeom prst="rect">
            <a:avLst/>
          </a:prstGeom>
        </p:spPr>
      </p:pic>
      <p:cxnSp>
        <p:nvCxnSpPr>
          <p:cNvPr id="56" name="Straight Connector 48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6160" y="106299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4BC3480-8C3F-48F3-B956-0FDCA725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624" y="2018397"/>
            <a:ext cx="4630255" cy="26038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1600" b="1" i="0" u="none" strike="noStrike" cap="none" spc="0" normalizeH="0" baseline="0" noProof="0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7FCAA-4F5D-472E-8901-EF9464A5CD1F}"/>
              </a:ext>
            </a:extLst>
          </p:cNvPr>
          <p:cNvSpPr txBox="1"/>
          <p:nvPr/>
        </p:nvSpPr>
        <p:spPr>
          <a:xfrm>
            <a:off x="3657605" y="971550"/>
            <a:ext cx="5333994" cy="3447098"/>
          </a:xfrm>
          <a:prstGeom prst="rect">
            <a:avLst/>
          </a:prstGeom>
          <a:solidFill>
            <a:srgbClr val="FD610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/>
              <a:t>Metodologija</a:t>
            </a:r>
            <a:r>
              <a:rPr lang="en-US" sz="2400" b="1" dirty="0"/>
              <a:t> istraživanja</a:t>
            </a:r>
          </a:p>
          <a:p>
            <a:pPr algn="ctr">
              <a:spcAft>
                <a:spcPts val="600"/>
              </a:spcAft>
            </a:pPr>
            <a:br>
              <a:rPr lang="en-US" sz="2400" b="1" dirty="0"/>
            </a:br>
            <a:r>
              <a:rPr lang="en-US" sz="2000" b="1" dirty="0"/>
              <a:t>Master </a:t>
            </a:r>
            <a:r>
              <a:rPr lang="en-US" sz="2000" b="1" dirty="0" err="1"/>
              <a:t>studije</a:t>
            </a:r>
            <a:endParaRPr lang="en-US" sz="2000" b="1" dirty="0"/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err="1"/>
              <a:t>Prof.dr</a:t>
            </a:r>
            <a:r>
              <a:rPr lang="en-US" sz="2400" dirty="0"/>
              <a:t> Mirjana Radović-Marković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dirty="0"/>
              <a:t>27. </a:t>
            </a:r>
            <a:r>
              <a:rPr lang="en-US" dirty="0" err="1"/>
              <a:t>Novembar</a:t>
            </a:r>
            <a:r>
              <a:rPr lang="en-US" dirty="0"/>
              <a:t> 2022</a:t>
            </a:r>
            <a:r>
              <a:rPr lang="en-US" sz="2400" dirty="0"/>
              <a:t>.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13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6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0"/>
            <a:ext cx="9141714" cy="514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E43DC68B-54DD-4053-BE4D-61525968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524924"/>
            <a:ext cx="8035257" cy="407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33502"/>
            <a:ext cx="669851" cy="407498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4207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81669A-CD39-4244-B8BF-016896F4D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8850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2407340-5EAA-4DBF-8575-572DEBD6F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1" r="5440" b="1"/>
          <a:stretch/>
        </p:blipFill>
        <p:spPr>
          <a:xfrm>
            <a:off x="304800" y="673100"/>
            <a:ext cx="3251200" cy="3746500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03ED0-FDD1-486B-8821-1CBE3D46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298" y="405125"/>
            <a:ext cx="4598003" cy="1235723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Određivanje </a:t>
            </a:r>
            <a:r>
              <a:rPr lang="en-US" sz="3600" dirty="0" err="1"/>
              <a:t>granica</a:t>
            </a:r>
            <a:r>
              <a:rPr lang="en-US" sz="3600" dirty="0"/>
              <a:t> </a:t>
            </a:r>
            <a:r>
              <a:rPr lang="en-US" sz="3600" dirty="0" err="1"/>
              <a:t>između</a:t>
            </a:r>
            <a:r>
              <a:rPr lang="en-US" sz="3600" dirty="0"/>
              <a:t> </a:t>
            </a:r>
            <a:r>
              <a:rPr lang="en-US" sz="3600" dirty="0" err="1"/>
              <a:t>nauke</a:t>
            </a:r>
            <a:r>
              <a:rPr lang="en-US" sz="3600" dirty="0"/>
              <a:t> i </a:t>
            </a:r>
            <a:r>
              <a:rPr lang="en-US" sz="3600" dirty="0" err="1"/>
              <a:t>pseudonauke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190D-949D-4D44-BEE4-242E5220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9" y="1809755"/>
            <a:ext cx="4902195" cy="2660645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Poznati </a:t>
            </a:r>
            <a:r>
              <a:rPr lang="en-US" sz="2000" dirty="0" err="1"/>
              <a:t>naučnik</a:t>
            </a:r>
            <a:r>
              <a:rPr lang="en-US" sz="2000" dirty="0"/>
              <a:t> Karl Popper je bio </a:t>
            </a:r>
            <a:r>
              <a:rPr lang="en-US" sz="2000" dirty="0" err="1"/>
              <a:t>prvi</a:t>
            </a:r>
            <a:r>
              <a:rPr lang="en-US" sz="2000" dirty="0"/>
              <a:t> koji je </a:t>
            </a:r>
            <a:r>
              <a:rPr lang="en-US" sz="2000" dirty="0" err="1"/>
              <a:t>identifikovao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granicu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Popper je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granicu</a:t>
            </a:r>
            <a:r>
              <a:rPr lang="en-US" sz="2000" dirty="0"/>
              <a:t> </a:t>
            </a:r>
            <a:r>
              <a:rPr lang="en-US" sz="2000" dirty="0" err="1"/>
              <a:t>razgranićenja</a:t>
            </a:r>
            <a:r>
              <a:rPr lang="en-US" sz="2000" dirty="0"/>
              <a:t> </a:t>
            </a:r>
            <a:r>
              <a:rPr lang="en-US" sz="2000" dirty="0" err="1"/>
              <a:t>proglasio</a:t>
            </a:r>
            <a:r>
              <a:rPr lang="en-US" sz="2000" dirty="0"/>
              <a:t> „</a:t>
            </a:r>
            <a:r>
              <a:rPr lang="en-US" sz="2000" dirty="0" err="1"/>
              <a:t>nemogućnost</a:t>
            </a:r>
            <a:r>
              <a:rPr lang="en-US" sz="2000" dirty="0"/>
              <a:t> </a:t>
            </a:r>
            <a:r>
              <a:rPr lang="en-US" sz="2000" dirty="0" err="1"/>
              <a:t>testiranja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teorije</a:t>
            </a:r>
            <a:r>
              <a:rPr lang="en-US" sz="2000" dirty="0"/>
              <a:t> i </a:t>
            </a:r>
            <a:r>
              <a:rPr lang="en-US" sz="2000" dirty="0" err="1"/>
              <a:t>utvrđivanja</a:t>
            </a:r>
            <a:r>
              <a:rPr lang="en-US" sz="2000" dirty="0"/>
              <a:t> </a:t>
            </a:r>
            <a:r>
              <a:rPr lang="en-US" sz="2000" dirty="0" err="1"/>
              <a:t>njene</a:t>
            </a:r>
            <a:r>
              <a:rPr lang="en-US" sz="2000" dirty="0"/>
              <a:t> </a:t>
            </a:r>
            <a:r>
              <a:rPr lang="en-US" sz="2000" dirty="0" err="1"/>
              <a:t>netačnosti</a:t>
            </a:r>
            <a:r>
              <a:rPr lang="en-US" sz="2000" dirty="0"/>
              <a:t>“.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Jedan</a:t>
            </a:r>
            <a:r>
              <a:rPr lang="en-US" sz="2000" dirty="0"/>
              <a:t> od </a:t>
            </a:r>
            <a:r>
              <a:rPr lang="en-US" sz="2000" dirty="0" err="1"/>
              <a:t>kriterijuma</a:t>
            </a:r>
            <a:r>
              <a:rPr lang="en-US" sz="2000" dirty="0"/>
              <a:t> koji je </a:t>
            </a:r>
            <a:r>
              <a:rPr lang="en-US" sz="2000" dirty="0" err="1"/>
              <a:t>naišao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opštu</a:t>
            </a:r>
            <a:r>
              <a:rPr lang="en-US" sz="2000" dirty="0"/>
              <a:t> </a:t>
            </a:r>
            <a:r>
              <a:rPr lang="en-US" sz="2000" dirty="0" err="1"/>
              <a:t>primenu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razgraničenja</a:t>
            </a:r>
            <a:r>
              <a:rPr lang="en-US" sz="2000" dirty="0"/>
              <a:t> </a:t>
            </a:r>
            <a:r>
              <a:rPr lang="en-US" sz="2000" dirty="0" err="1"/>
              <a:t>nauke</a:t>
            </a:r>
            <a:r>
              <a:rPr lang="en-US" sz="2000" dirty="0"/>
              <a:t> od </a:t>
            </a:r>
            <a:r>
              <a:rPr lang="en-US" sz="2000" dirty="0" err="1"/>
              <a:t>pseudonauke</a:t>
            </a:r>
            <a:r>
              <a:rPr lang="en-US" sz="2000" dirty="0"/>
              <a:t>, </a:t>
            </a:r>
            <a:r>
              <a:rPr lang="en-US" sz="2000" dirty="0" err="1"/>
              <a:t>odnosi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uvažavanje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usmerenih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testiranje</a:t>
            </a:r>
            <a:r>
              <a:rPr lang="en-US" sz="2000" dirty="0"/>
              <a:t> </a:t>
            </a:r>
            <a:r>
              <a:rPr lang="en-US" sz="2000" dirty="0" err="1"/>
              <a:t>hipoteza</a:t>
            </a:r>
            <a:r>
              <a:rPr lang="en-US" sz="2000" dirty="0"/>
              <a:t> i </a:t>
            </a:r>
            <a:r>
              <a:rPr lang="en-US" sz="2000" dirty="0" err="1"/>
              <a:t>teorija</a:t>
            </a:r>
            <a:r>
              <a:rPr lang="en-US" sz="2000" dirty="0"/>
              <a:t>, </a:t>
            </a:r>
            <a:r>
              <a:rPr lang="en-US" sz="2000" dirty="0" err="1"/>
              <a:t>čiji</a:t>
            </a:r>
            <a:r>
              <a:rPr lang="en-US" sz="2000" dirty="0"/>
              <a:t> je </a:t>
            </a:r>
            <a:r>
              <a:rPr lang="en-US" sz="2000" dirty="0" err="1"/>
              <a:t>cilj</a:t>
            </a:r>
            <a:r>
              <a:rPr lang="en-US" sz="2000" dirty="0"/>
              <a:t> </a:t>
            </a:r>
            <a:r>
              <a:rPr lang="en-US" sz="2000" dirty="0" err="1"/>
              <a:t>stvaranje</a:t>
            </a:r>
            <a:r>
              <a:rPr lang="en-US" sz="2000" dirty="0"/>
              <a:t> </a:t>
            </a:r>
            <a:r>
              <a:rPr lang="en-US" sz="2000" dirty="0" err="1"/>
              <a:t>naučnih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1677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E7A4-CD55-4C28-886D-CD58FCEB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49"/>
            <a:ext cx="8229600" cy="548879"/>
          </a:xfrm>
        </p:spPr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pseudo-</a:t>
            </a:r>
            <a:r>
              <a:rPr lang="en-US" dirty="0" err="1"/>
              <a:t>nauku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A87F-0733-4E5E-9F30-1F7C02CD7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0"/>
            <a:ext cx="8458200" cy="3775473"/>
          </a:xfrm>
        </p:spPr>
        <p:txBody>
          <a:bodyPr/>
          <a:lstStyle/>
          <a:p>
            <a:r>
              <a:rPr lang="en-US" sz="2800" dirty="0"/>
              <a:t>Prvo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proveriti</a:t>
            </a:r>
            <a:r>
              <a:rPr lang="en-US" sz="2800" dirty="0"/>
              <a:t> </a:t>
            </a:r>
            <a:r>
              <a:rPr lang="en-US" sz="2800" dirty="0" err="1"/>
              <a:t>izvor</a:t>
            </a:r>
            <a:r>
              <a:rPr lang="en-US" sz="2800" dirty="0"/>
              <a:t> </a:t>
            </a:r>
            <a:r>
              <a:rPr lang="en-US" sz="2800" dirty="0" err="1"/>
              <a:t>informacija</a:t>
            </a:r>
            <a:r>
              <a:rPr lang="en-US" sz="28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Gde</a:t>
            </a:r>
            <a:r>
              <a:rPr lang="en-US" sz="2800" dirty="0"/>
              <a:t> je </a:t>
            </a:r>
            <a:r>
              <a:rPr lang="en-US" sz="2800" dirty="0" err="1"/>
              <a:t>tekst</a:t>
            </a:r>
            <a:r>
              <a:rPr lang="en-US" sz="2800" dirty="0"/>
              <a:t> </a:t>
            </a:r>
            <a:r>
              <a:rPr lang="en-US" sz="2800" dirty="0" err="1"/>
              <a:t>objavljen</a:t>
            </a:r>
            <a:r>
              <a:rPr lang="en-US" sz="28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je </a:t>
            </a:r>
            <a:r>
              <a:rPr lang="en-US" sz="2800" dirty="0" err="1"/>
              <a:t>novinski</a:t>
            </a:r>
            <a:r>
              <a:rPr lang="en-US" sz="2800" dirty="0"/>
              <a:t> </a:t>
            </a:r>
            <a:r>
              <a:rPr lang="en-US" sz="2800" dirty="0" err="1"/>
              <a:t>članak</a:t>
            </a:r>
            <a:r>
              <a:rPr lang="en-US" sz="2800" dirty="0"/>
              <a:t>, da li se </a:t>
            </a:r>
            <a:r>
              <a:rPr lang="en-US" sz="2800" dirty="0" err="1"/>
              <a:t>oslanja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neko</a:t>
            </a:r>
            <a:r>
              <a:rPr lang="en-US" sz="2800" dirty="0"/>
              <a:t> </a:t>
            </a:r>
            <a:r>
              <a:rPr lang="en-US" sz="2800" dirty="0" err="1"/>
              <a:t>istraživanje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članak</a:t>
            </a:r>
            <a:r>
              <a:rPr lang="en-US" sz="2800" dirty="0"/>
              <a:t> </a:t>
            </a:r>
            <a:r>
              <a:rPr lang="en-US" sz="2800" dirty="0" err="1"/>
              <a:t>citira</a:t>
            </a:r>
            <a:r>
              <a:rPr lang="en-US" sz="2800" dirty="0"/>
              <a:t> </a:t>
            </a:r>
            <a:r>
              <a:rPr lang="en-US" sz="2800" dirty="0" err="1"/>
              <a:t>neki</a:t>
            </a:r>
            <a:r>
              <a:rPr lang="en-US" sz="2800" dirty="0"/>
              <a:t> </a:t>
            </a:r>
            <a:r>
              <a:rPr lang="en-US" sz="2800" dirty="0" err="1"/>
              <a:t>ugledni</a:t>
            </a:r>
            <a:r>
              <a:rPr lang="en-US" sz="2800" dirty="0"/>
              <a:t> </a:t>
            </a:r>
            <a:r>
              <a:rPr lang="en-US" sz="2800" dirty="0" err="1"/>
              <a:t>naučni</a:t>
            </a:r>
            <a:r>
              <a:rPr lang="en-US" sz="2800" dirty="0"/>
              <a:t> </a:t>
            </a:r>
            <a:r>
              <a:rPr lang="en-US" sz="2800" dirty="0" err="1"/>
              <a:t>časopis</a:t>
            </a:r>
            <a:r>
              <a:rPr lang="en-US" sz="28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Ko je </a:t>
            </a:r>
            <a:r>
              <a:rPr lang="en-US" sz="2800" dirty="0" err="1"/>
              <a:t>pisao</a:t>
            </a:r>
            <a:r>
              <a:rPr lang="en-US" sz="2800" dirty="0"/>
              <a:t> taj rad ( </a:t>
            </a:r>
            <a:r>
              <a:rPr lang="en-US" sz="2800" dirty="0" err="1"/>
              <a:t>naučni</a:t>
            </a:r>
            <a:r>
              <a:rPr lang="en-US" sz="2800" dirty="0"/>
              <a:t> </a:t>
            </a:r>
            <a:r>
              <a:rPr lang="en-US" sz="2800" dirty="0" err="1"/>
              <a:t>radnik</a:t>
            </a:r>
            <a:r>
              <a:rPr lang="en-US" sz="2800" dirty="0"/>
              <a:t> 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neko</a:t>
            </a:r>
            <a:r>
              <a:rPr lang="en-US" sz="2800" dirty="0"/>
              <a:t> ko </a:t>
            </a:r>
            <a:r>
              <a:rPr lang="en-US" sz="2800" dirty="0" err="1"/>
              <a:t>reklamira</a:t>
            </a:r>
            <a:r>
              <a:rPr lang="en-US" sz="2800" dirty="0"/>
              <a:t> </a:t>
            </a:r>
            <a:r>
              <a:rPr lang="en-US" sz="2800" dirty="0" err="1"/>
              <a:t>neki</a:t>
            </a:r>
            <a:r>
              <a:rPr lang="en-US" sz="2800" dirty="0"/>
              <a:t> </a:t>
            </a:r>
            <a:r>
              <a:rPr lang="en-US" sz="2800" dirty="0" err="1"/>
              <a:t>svoj</a:t>
            </a:r>
            <a:r>
              <a:rPr lang="en-US" sz="2800" dirty="0"/>
              <a:t> </a:t>
            </a:r>
            <a:r>
              <a:rPr lang="en-US" sz="2800" dirty="0" err="1"/>
              <a:t>proizvod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uslugu</a:t>
            </a:r>
            <a:r>
              <a:rPr lang="en-US" sz="2800" dirty="0"/>
              <a:t> u </a:t>
            </a:r>
            <a:r>
              <a:rPr lang="en-US" sz="2800" dirty="0" err="1"/>
              <a:t>cilju</a:t>
            </a:r>
            <a:r>
              <a:rPr lang="en-US" sz="2800" dirty="0"/>
              <a:t> </a:t>
            </a:r>
            <a:r>
              <a:rPr lang="en-US" sz="2800" dirty="0" err="1"/>
              <a:t>sticanja</a:t>
            </a:r>
            <a:r>
              <a:rPr lang="en-US" sz="2800" dirty="0"/>
              <a:t> </a:t>
            </a:r>
            <a:r>
              <a:rPr lang="en-US" sz="2800" dirty="0" err="1"/>
              <a:t>profita</a:t>
            </a:r>
            <a:r>
              <a:rPr lang="en-US" sz="2800" dirty="0"/>
              <a:t>?)</a:t>
            </a:r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4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FBE49-32DC-46BA-961E-5D0B37A76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0817"/>
          <a:stretch/>
        </p:blipFill>
        <p:spPr>
          <a:xfrm>
            <a:off x="4190998" y="10"/>
            <a:ext cx="4953001" cy="252373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449400-8327-40BD-B64D-96C5772AB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431" b="23104"/>
          <a:stretch/>
        </p:blipFill>
        <p:spPr>
          <a:xfrm>
            <a:off x="4191000" y="2619756"/>
            <a:ext cx="4953000" cy="252374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51435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2D350-CC3A-4B76-936D-831EC862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644652"/>
            <a:ext cx="3624601" cy="9326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Zašto naučni časopis treba uvažiti kod utvrdjivanja naučnih činjenica?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4108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1645920"/>
            <a:ext cx="3669030" cy="13716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1645920"/>
            <a:ext cx="36690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37880-D141-42B8-8533-AC734E603C37}"/>
              </a:ext>
            </a:extLst>
          </p:cNvPr>
          <p:cNvSpPr txBox="1"/>
          <p:nvPr/>
        </p:nvSpPr>
        <p:spPr>
          <a:xfrm>
            <a:off x="96012" y="1884458"/>
            <a:ext cx="3864632" cy="3049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  <a:cs typeface="+mn-cs"/>
              </a:rPr>
              <a:t>Pre </a:t>
            </a:r>
            <a:r>
              <a:rPr lang="en-US" sz="1500" dirty="0" err="1">
                <a:latin typeface="+mn-lt"/>
                <a:cs typeface="+mn-cs"/>
              </a:rPr>
              <a:t>svega</a:t>
            </a:r>
            <a:r>
              <a:rPr lang="en-US" sz="1500" dirty="0">
                <a:latin typeface="+mn-lt"/>
                <a:cs typeface="+mn-cs"/>
              </a:rPr>
              <a:t>, </a:t>
            </a:r>
            <a:r>
              <a:rPr lang="en-US" sz="1500" dirty="0" err="1">
                <a:latin typeface="+mn-lt"/>
                <a:cs typeface="+mn-cs"/>
              </a:rPr>
              <a:t>zbog</a:t>
            </a:r>
            <a:r>
              <a:rPr lang="en-US" sz="1500" dirty="0">
                <a:latin typeface="+mn-lt"/>
                <a:cs typeface="+mn-cs"/>
              </a:rPr>
              <a:t> toga </a:t>
            </a:r>
            <a:r>
              <a:rPr lang="en-US" sz="1500" dirty="0" err="1">
                <a:latin typeface="+mn-lt"/>
                <a:cs typeface="+mn-cs"/>
              </a:rPr>
              <a:t>što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radovi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objavljeni</a:t>
            </a:r>
            <a:r>
              <a:rPr lang="en-US" sz="1500" dirty="0">
                <a:latin typeface="+mn-lt"/>
                <a:cs typeface="+mn-cs"/>
              </a:rPr>
              <a:t> u </a:t>
            </a:r>
            <a:r>
              <a:rPr lang="en-US" sz="1500" dirty="0" err="1">
                <a:latin typeface="+mn-lt"/>
                <a:cs typeface="+mn-cs"/>
              </a:rPr>
              <a:t>naučnim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časopisima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podležu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strogim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recenzijama</a:t>
            </a:r>
            <a:r>
              <a:rPr lang="en-US" sz="1500" dirty="0">
                <a:latin typeface="+mn-lt"/>
                <a:cs typeface="+mn-cs"/>
              </a:rPr>
              <a:t> i </a:t>
            </a:r>
            <a:r>
              <a:rPr lang="en-US" sz="1500" dirty="0" err="1">
                <a:latin typeface="+mn-lt"/>
                <a:cs typeface="+mn-cs"/>
              </a:rPr>
              <a:t>moraju</a:t>
            </a:r>
            <a:r>
              <a:rPr lang="en-US" sz="1500" dirty="0">
                <a:latin typeface="+mn-lt"/>
                <a:cs typeface="+mn-cs"/>
              </a:rPr>
              <a:t> da </a:t>
            </a:r>
            <a:r>
              <a:rPr lang="en-US" sz="1500" dirty="0" err="1">
                <a:latin typeface="+mn-lt"/>
                <a:cs typeface="+mn-cs"/>
              </a:rPr>
              <a:t>ispune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visoke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standarde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objavljivanja</a:t>
            </a:r>
            <a:r>
              <a:rPr lang="en-US" sz="1500" dirty="0">
                <a:latin typeface="+mn-lt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+mn-lt"/>
                <a:cs typeface="+mn-cs"/>
              </a:rPr>
              <a:t>Samo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stručnjaci</a:t>
            </a:r>
            <a:r>
              <a:rPr lang="en-US" sz="1500" dirty="0">
                <a:latin typeface="+mn-lt"/>
                <a:cs typeface="+mn-cs"/>
              </a:rPr>
              <a:t> u </a:t>
            </a:r>
            <a:r>
              <a:rPr lang="en-US" sz="1500" dirty="0" err="1">
                <a:latin typeface="+mn-lt"/>
                <a:cs typeface="+mn-cs"/>
              </a:rPr>
              <a:t>jednoj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oblasti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mogu</a:t>
            </a:r>
            <a:r>
              <a:rPr lang="en-US" sz="1500" dirty="0">
                <a:latin typeface="+mn-lt"/>
                <a:cs typeface="+mn-cs"/>
              </a:rPr>
              <a:t> da </a:t>
            </a:r>
            <a:r>
              <a:rPr lang="en-US" sz="1500" dirty="0" err="1">
                <a:latin typeface="+mn-lt"/>
                <a:cs typeface="+mn-cs"/>
              </a:rPr>
              <a:t>procenjuju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stručnjake</a:t>
            </a:r>
            <a:r>
              <a:rPr lang="en-US" sz="1500" dirty="0">
                <a:latin typeface="+mn-lt"/>
                <a:cs typeface="+mn-cs"/>
              </a:rPr>
              <a:t> u </a:t>
            </a:r>
            <a:r>
              <a:rPr lang="en-US" sz="1500" dirty="0" err="1">
                <a:latin typeface="+mn-lt"/>
                <a:cs typeface="+mn-cs"/>
              </a:rPr>
              <a:t>istoj</a:t>
            </a:r>
            <a:r>
              <a:rPr lang="en-US" sz="1500" dirty="0">
                <a:latin typeface="+mn-lt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+mn-lt"/>
                <a:cs typeface="+mn-cs"/>
              </a:rPr>
              <a:t>Treba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napomenuti</a:t>
            </a:r>
            <a:r>
              <a:rPr lang="en-US" sz="1500" dirty="0">
                <a:latin typeface="+mn-lt"/>
                <a:cs typeface="+mn-cs"/>
              </a:rPr>
              <a:t> da </a:t>
            </a:r>
            <a:r>
              <a:rPr lang="en-US" sz="1500" dirty="0" err="1">
                <a:latin typeface="+mn-lt"/>
                <a:cs typeface="+mn-cs"/>
              </a:rPr>
              <a:t>postoje</a:t>
            </a:r>
            <a:r>
              <a:rPr lang="en-US" sz="1500" dirty="0">
                <a:latin typeface="+mn-lt"/>
                <a:cs typeface="+mn-cs"/>
              </a:rPr>
              <a:t> i </a:t>
            </a:r>
            <a:r>
              <a:rPr lang="en-US" sz="1500" dirty="0" err="1">
                <a:latin typeface="+mn-lt"/>
                <a:cs typeface="+mn-cs"/>
              </a:rPr>
              <a:t>lažni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naučni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časopisi</a:t>
            </a:r>
            <a:r>
              <a:rPr lang="en-US" sz="1500" dirty="0">
                <a:latin typeface="+mn-lt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latin typeface="+mn-lt"/>
                <a:cs typeface="+mn-cs"/>
              </a:rPr>
              <a:t>Stoga,ukoliko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posebno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čitate</a:t>
            </a:r>
            <a:r>
              <a:rPr lang="en-US" sz="1500" dirty="0">
                <a:latin typeface="+mn-lt"/>
                <a:cs typeface="+mn-cs"/>
              </a:rPr>
              <a:t> o </a:t>
            </a:r>
            <a:r>
              <a:rPr lang="en-US" sz="1500" dirty="0" err="1">
                <a:latin typeface="+mn-lt"/>
                <a:cs typeface="+mn-cs"/>
              </a:rPr>
              <a:t>nekoj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kontroverznoj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temi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potražite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više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izvora</a:t>
            </a:r>
            <a:r>
              <a:rPr lang="en-US" sz="1500" dirty="0">
                <a:latin typeface="+mn-lt"/>
                <a:cs typeface="+mn-cs"/>
              </a:rPr>
              <a:t> za </a:t>
            </a:r>
            <a:r>
              <a:rPr lang="en-US" sz="1500" dirty="0" err="1">
                <a:latin typeface="+mn-lt"/>
                <a:cs typeface="+mn-cs"/>
              </a:rPr>
              <a:t>istu</a:t>
            </a:r>
            <a:r>
              <a:rPr lang="en-US" sz="1500" dirty="0">
                <a:latin typeface="+mn-lt"/>
                <a:cs typeface="+mn-cs"/>
              </a:rPr>
              <a:t> i </a:t>
            </a:r>
            <a:r>
              <a:rPr lang="en-US" sz="1500" dirty="0" err="1">
                <a:latin typeface="+mn-lt"/>
                <a:cs typeface="+mn-cs"/>
              </a:rPr>
              <a:t>uporedite</a:t>
            </a:r>
            <a:r>
              <a:rPr lang="en-US" sz="1500" dirty="0">
                <a:latin typeface="+mn-lt"/>
                <a:cs typeface="+mn-cs"/>
              </a:rPr>
              <a:t> u </a:t>
            </a:r>
            <a:r>
              <a:rPr lang="en-US" sz="1500" dirty="0" err="1">
                <a:latin typeface="+mn-lt"/>
                <a:cs typeface="+mn-cs"/>
              </a:rPr>
              <a:t>čemu</a:t>
            </a:r>
            <a:r>
              <a:rPr lang="en-US" sz="1500" dirty="0">
                <a:latin typeface="+mn-lt"/>
                <a:cs typeface="+mn-cs"/>
              </a:rPr>
              <a:t> se </a:t>
            </a:r>
            <a:r>
              <a:rPr lang="en-US" sz="1500" dirty="0" err="1">
                <a:latin typeface="+mn-lt"/>
                <a:cs typeface="+mn-cs"/>
              </a:rPr>
              <a:t>oni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razlikuju</a:t>
            </a:r>
            <a:r>
              <a:rPr lang="en-US" sz="1500" dirty="0"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AD4F-460F-4EF6-9ED1-97FA7871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5979"/>
            <a:ext cx="8001000" cy="460771"/>
          </a:xfrm>
        </p:spPr>
        <p:txBody>
          <a:bodyPr/>
          <a:lstStyle/>
          <a:p>
            <a:r>
              <a:rPr lang="en-US" dirty="0" err="1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B146-9A77-402E-AB06-2CA4CF115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9150"/>
            <a:ext cx="8610600" cy="3775473"/>
          </a:xfrm>
        </p:spPr>
        <p:txBody>
          <a:bodyPr/>
          <a:lstStyle/>
          <a:p>
            <a:r>
              <a:rPr lang="en-US" sz="2000" dirty="0" err="1"/>
              <a:t>Iako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se </a:t>
            </a:r>
            <a:r>
              <a:rPr lang="en-US" sz="2000" dirty="0" err="1"/>
              <a:t>čini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kriterijumi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jasni</a:t>
            </a:r>
            <a:r>
              <a:rPr lang="en-US" sz="2000" dirty="0"/>
              <a:t> i </a:t>
            </a:r>
            <a:r>
              <a:rPr lang="en-US" sz="2000" dirty="0" err="1"/>
              <a:t>precizni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razlikovanja</a:t>
            </a:r>
            <a:r>
              <a:rPr lang="en-US" sz="2000" dirty="0"/>
              <a:t> </a:t>
            </a:r>
            <a:r>
              <a:rPr lang="en-US" sz="2000" dirty="0" err="1"/>
              <a:t>nauke</a:t>
            </a:r>
            <a:r>
              <a:rPr lang="en-US" sz="2000" dirty="0"/>
              <a:t> od </a:t>
            </a:r>
            <a:r>
              <a:rPr lang="en-US" sz="2000" dirty="0" err="1"/>
              <a:t>pseudonauke</a:t>
            </a:r>
            <a:r>
              <a:rPr lang="en-US" sz="2000" dirty="0"/>
              <a:t>, u </a:t>
            </a:r>
            <a:r>
              <a:rPr lang="en-US" sz="2000" dirty="0" err="1"/>
              <a:t>novije</a:t>
            </a:r>
            <a:r>
              <a:rPr lang="en-US" sz="2000" dirty="0"/>
              <a:t> </a:t>
            </a:r>
            <a:r>
              <a:rPr lang="en-US" sz="2000" dirty="0" err="1"/>
              <a:t>vreme</a:t>
            </a:r>
            <a:r>
              <a:rPr lang="en-US" sz="2000" dirty="0"/>
              <a:t> se u </a:t>
            </a:r>
            <a:r>
              <a:rPr lang="en-US" sz="2000" dirty="0" err="1"/>
              <a:t>literaturi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nači</a:t>
            </a:r>
            <a:r>
              <a:rPr lang="en-US" sz="2000" dirty="0"/>
              <a:t> i </a:t>
            </a:r>
            <a:r>
              <a:rPr lang="en-US" sz="2000" dirty="0" err="1"/>
              <a:t>drugačija</a:t>
            </a:r>
            <a:r>
              <a:rPr lang="en-US" sz="2000" dirty="0"/>
              <a:t> </a:t>
            </a:r>
            <a:r>
              <a:rPr lang="en-US" sz="2000" dirty="0" err="1"/>
              <a:t>mišljenja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, </a:t>
            </a:r>
            <a:r>
              <a:rPr lang="en-US" sz="2000" dirty="0" err="1"/>
              <a:t>naučnik</a:t>
            </a:r>
            <a:r>
              <a:rPr lang="en-US" sz="2000" dirty="0"/>
              <a:t> </a:t>
            </a:r>
            <a:r>
              <a:rPr lang="en-US" sz="2000" dirty="0" err="1"/>
              <a:t>Pigliucci</a:t>
            </a:r>
            <a:r>
              <a:rPr lang="en-US" sz="2000" dirty="0"/>
              <a:t> (2010) u </a:t>
            </a:r>
            <a:r>
              <a:rPr lang="en-US" sz="2000" dirty="0" err="1"/>
              <a:t>svojoj</a:t>
            </a:r>
            <a:r>
              <a:rPr lang="en-US" sz="2000" dirty="0"/>
              <a:t> </a:t>
            </a:r>
            <a:r>
              <a:rPr lang="en-US" sz="2000" dirty="0" err="1"/>
              <a:t>knjizi</a:t>
            </a:r>
            <a:r>
              <a:rPr lang="en-US" sz="2000" dirty="0"/>
              <a:t> Nonsense on Stilts, </a:t>
            </a:r>
            <a:r>
              <a:rPr lang="en-US" sz="2000" dirty="0" err="1"/>
              <a:t>navodi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propusnije</a:t>
            </a:r>
            <a:r>
              <a:rPr lang="en-US" sz="2000" dirty="0"/>
              <a:t> </a:t>
            </a:r>
            <a:r>
              <a:rPr lang="en-US" sz="2000" dirty="0" err="1"/>
              <a:t>granice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nauke</a:t>
            </a:r>
            <a:r>
              <a:rPr lang="en-US" sz="2000" dirty="0"/>
              <a:t> i </a:t>
            </a:r>
            <a:r>
              <a:rPr lang="en-US" sz="2000" dirty="0" err="1"/>
              <a:t>pseudonauke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mnogi</a:t>
            </a:r>
            <a:r>
              <a:rPr lang="en-US" sz="2000" dirty="0"/>
              <a:t> </a:t>
            </a:r>
            <a:r>
              <a:rPr lang="en-US" sz="2000" dirty="0" err="1"/>
              <a:t>naučnici</a:t>
            </a:r>
            <a:r>
              <a:rPr lang="en-US" sz="2000" dirty="0"/>
              <a:t> </a:t>
            </a:r>
            <a:r>
              <a:rPr lang="en-US" sz="2000" dirty="0" err="1"/>
              <a:t>želeli</a:t>
            </a:r>
            <a:r>
              <a:rPr lang="en-US" sz="2000" dirty="0"/>
              <a:t> u to da </a:t>
            </a:r>
            <a:r>
              <a:rPr lang="en-US" sz="2000" dirty="0" err="1"/>
              <a:t>veruju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Naime</a:t>
            </a:r>
            <a:r>
              <a:rPr lang="en-US" sz="2000" dirty="0"/>
              <a:t>,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govorimo</a:t>
            </a:r>
            <a:r>
              <a:rPr lang="en-US" sz="2000" dirty="0"/>
              <a:t> o </a:t>
            </a:r>
            <a:r>
              <a:rPr lang="en-US" sz="2000" dirty="0" err="1"/>
              <a:t>medicini</a:t>
            </a:r>
            <a:r>
              <a:rPr lang="en-US" sz="2000" dirty="0"/>
              <a:t>, </a:t>
            </a:r>
            <a:r>
              <a:rPr lang="en-US" sz="2000" dirty="0" err="1"/>
              <a:t>fizici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biologiji</a:t>
            </a:r>
            <a:r>
              <a:rPr lang="en-US" sz="2000" dirty="0"/>
              <a:t> </a:t>
            </a:r>
            <a:r>
              <a:rPr lang="en-US" sz="2000" dirty="0" err="1"/>
              <a:t>naučna</a:t>
            </a:r>
            <a:r>
              <a:rPr lang="en-US" sz="2000" dirty="0"/>
              <a:t> </a:t>
            </a:r>
            <a:r>
              <a:rPr lang="en-US" sz="2000" dirty="0" err="1"/>
              <a:t>vrednost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teorije</a:t>
            </a:r>
            <a:r>
              <a:rPr lang="en-US" sz="2000" dirty="0"/>
              <a:t> je </a:t>
            </a:r>
            <a:r>
              <a:rPr lang="en-US" sz="2000" dirty="0" err="1"/>
              <a:t>uglavnom</a:t>
            </a:r>
            <a:r>
              <a:rPr lang="en-US" sz="2000" dirty="0"/>
              <a:t> </a:t>
            </a:r>
            <a:r>
              <a:rPr lang="en-US" sz="2000" dirty="0" err="1"/>
              <a:t>očigledna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Međutim</a:t>
            </a:r>
            <a:r>
              <a:rPr lang="en-US" sz="2000" dirty="0"/>
              <a:t>, </a:t>
            </a:r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brojni</a:t>
            </a:r>
            <a:r>
              <a:rPr lang="en-US" sz="2000" dirty="0"/>
              <a:t> </a:t>
            </a:r>
            <a:r>
              <a:rPr lang="en-US" sz="2000" dirty="0" err="1"/>
              <a:t>primeri</a:t>
            </a:r>
            <a:r>
              <a:rPr lang="en-US" sz="2000" dirty="0"/>
              <a:t> "</a:t>
            </a:r>
            <a:r>
              <a:rPr lang="en-US" sz="2000" dirty="0" err="1"/>
              <a:t>nauka</a:t>
            </a:r>
            <a:r>
              <a:rPr lang="en-US" sz="2000" dirty="0"/>
              <a:t>" </a:t>
            </a:r>
            <a:r>
              <a:rPr lang="en-US" sz="2000" dirty="0" err="1"/>
              <a:t>čija</a:t>
            </a:r>
            <a:r>
              <a:rPr lang="en-US" sz="2000" dirty="0"/>
              <a:t> je </a:t>
            </a:r>
            <a:r>
              <a:rPr lang="en-US" sz="2000" dirty="0" err="1"/>
              <a:t>naučna</a:t>
            </a:r>
            <a:r>
              <a:rPr lang="en-US" sz="2000" dirty="0"/>
              <a:t> </a:t>
            </a:r>
            <a:r>
              <a:rPr lang="en-US" sz="2000" dirty="0" err="1"/>
              <a:t>vrednost</a:t>
            </a:r>
            <a:r>
              <a:rPr lang="en-US" sz="2000" dirty="0"/>
              <a:t> </a:t>
            </a:r>
            <a:r>
              <a:rPr lang="en-US" sz="2000" dirty="0" err="1"/>
              <a:t>zamaskirana</a:t>
            </a:r>
            <a:r>
              <a:rPr lang="en-US" sz="2000" dirty="0"/>
              <a:t> i </a:t>
            </a:r>
            <a:r>
              <a:rPr lang="en-US" sz="2000" dirty="0" err="1"/>
              <a:t>predstavljejna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legitimna</a:t>
            </a:r>
            <a:r>
              <a:rPr lang="en-US" sz="2000" dirty="0"/>
              <a:t> </a:t>
            </a:r>
            <a:r>
              <a:rPr lang="en-US" sz="2000" dirty="0" err="1"/>
              <a:t>nauka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stvara</a:t>
            </a:r>
            <a:r>
              <a:rPr lang="en-US" sz="2000" dirty="0"/>
              <a:t> </a:t>
            </a:r>
            <a:r>
              <a:rPr lang="en-US" sz="2000" dirty="0" err="1"/>
              <a:t>konfuziju</a:t>
            </a:r>
            <a:r>
              <a:rPr lang="en-US" sz="2000" dirty="0"/>
              <a:t> u </a:t>
            </a:r>
            <a:r>
              <a:rPr lang="en-US" sz="2000" dirty="0" err="1"/>
              <a:t>akademskoj</a:t>
            </a:r>
            <a:r>
              <a:rPr lang="en-US" sz="2000" dirty="0"/>
              <a:t> </a:t>
            </a:r>
            <a:r>
              <a:rPr lang="en-US" sz="2000" dirty="0" err="1"/>
              <a:t>javnosti</a:t>
            </a:r>
            <a:r>
              <a:rPr lang="en-US" sz="2000" dirty="0"/>
              <a:t>. </a:t>
            </a:r>
          </a:p>
          <a:p>
            <a:r>
              <a:rPr lang="en-US" sz="2000" dirty="0"/>
              <a:t>Primer </a:t>
            </a:r>
            <a:r>
              <a:rPr lang="en-US" sz="2000" dirty="0" err="1"/>
              <a:t>takvih</a:t>
            </a:r>
            <a:r>
              <a:rPr lang="en-US" sz="2000" dirty="0"/>
              <a:t> </a:t>
            </a:r>
            <a:r>
              <a:rPr lang="en-US" sz="2000" dirty="0" err="1"/>
              <a:t>nauka</a:t>
            </a:r>
            <a:r>
              <a:rPr lang="en-US" sz="2000" dirty="0"/>
              <a:t> je </a:t>
            </a:r>
            <a:r>
              <a:rPr lang="en-US" sz="2000" dirty="0" err="1"/>
              <a:t>homeopatija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"</a:t>
            </a:r>
            <a:r>
              <a:rPr lang="en-US" sz="2000" dirty="0" err="1"/>
              <a:t>dokaze</a:t>
            </a:r>
            <a:r>
              <a:rPr lang="en-US" sz="2000" dirty="0"/>
              <a:t>", </a:t>
            </a:r>
            <a:r>
              <a:rPr lang="en-US" sz="2000" dirty="0" err="1"/>
              <a:t>ali</a:t>
            </a:r>
            <a:r>
              <a:rPr lang="en-US" sz="2000" dirty="0"/>
              <a:t> se </a:t>
            </a:r>
            <a:r>
              <a:rPr lang="en-US" sz="2000" dirty="0" err="1"/>
              <a:t>oslanja</a:t>
            </a:r>
            <a:r>
              <a:rPr lang="en-US" sz="2000" dirty="0"/>
              <a:t> u </a:t>
            </a:r>
            <a:r>
              <a:rPr lang="en-US" sz="2000" dirty="0" err="1"/>
              <a:t>potpunosti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netačne</a:t>
            </a:r>
            <a:r>
              <a:rPr lang="en-US" sz="2000" dirty="0"/>
              <a:t> </a:t>
            </a:r>
            <a:r>
              <a:rPr lang="en-US" sz="2000" dirty="0" err="1"/>
              <a:t>zaključke</a:t>
            </a:r>
            <a:r>
              <a:rPr lang="en-US" sz="2000" dirty="0"/>
              <a:t> koji </a:t>
            </a:r>
            <a:r>
              <a:rPr lang="en-US" sz="2000" dirty="0" err="1"/>
              <a:t>proizilaze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 (Hill, 2010).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3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B574-2E40-491C-B522-30F8859B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Predlog</a:t>
            </a:r>
            <a:r>
              <a:rPr lang="en-US" dirty="0"/>
              <a:t>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2EB2-9487-48EB-B721-5D74F415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0"/>
            <a:ext cx="8763000" cy="3775473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http://www.sld.cu/galerias/pdf/sitios/revsalud/beyerstein_cience_vs_pseudoscience.pdf</a:t>
            </a:r>
          </a:p>
          <a:p>
            <a:r>
              <a:rPr lang="en-US" sz="1600" dirty="0"/>
              <a:t>http://www.senseaboutscience.org/pages/peer-review.html</a:t>
            </a:r>
          </a:p>
          <a:p>
            <a:endParaRPr lang="en-US" sz="1600" dirty="0"/>
          </a:p>
          <a:p>
            <a:r>
              <a:rPr lang="en-US" sz="1600" dirty="0"/>
              <a:t>http://woofighters.org/2010/06/warning-signs-that-something-is-not-scientifi/</a:t>
            </a:r>
          </a:p>
          <a:p>
            <a:endParaRPr lang="en-US" sz="1600" dirty="0"/>
          </a:p>
          <a:p>
            <a:r>
              <a:rPr lang="en-US" sz="1600" dirty="0">
                <a:hlinkClick r:id="rId2"/>
              </a:rPr>
              <a:t>http://www.amazon.co.uk/Bad-Science-Ben-Goldacre/dp/000728487X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http://philsci-archive.pitt.edu/16777/1/Four%20Examples%20of%20Pseudoscience.pdf</a:t>
            </a:r>
          </a:p>
          <a:p>
            <a:r>
              <a:rPr lang="en-US" sz="1600" dirty="0">
                <a:hlinkClick r:id="rId3"/>
              </a:rPr>
              <a:t>http://politicalcalculations.blogspot.com/2009/08/how-to-detect-junk-science.html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http://www.quackwatch.org/01QuackeryRelatedTopics/pseudo.html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0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A89E-4A85-457E-9508-A3133837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Domaći</a:t>
            </a:r>
            <a:r>
              <a:rPr lang="en-US" dirty="0"/>
              <a:t> </a:t>
            </a:r>
            <a:r>
              <a:rPr lang="en-US" dirty="0" err="1"/>
              <a:t>zadatak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21-E233-4DA1-B446-4953D0EE6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Pronađite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primer </a:t>
            </a:r>
            <a:r>
              <a:rPr lang="en-US" dirty="0" err="1"/>
              <a:t>pseudonauke</a:t>
            </a:r>
            <a:r>
              <a:rPr lang="en-US" dirty="0"/>
              <a:t> i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ga.</a:t>
            </a:r>
            <a:endParaRPr lang="en-US" dirty="0"/>
          </a:p>
          <a:p>
            <a:r>
              <a:rPr lang="en-US" dirty="0" err="1"/>
              <a:t>Nađite</a:t>
            </a:r>
            <a:r>
              <a:rPr lang="en-US" dirty="0"/>
              <a:t> </a:t>
            </a:r>
            <a:r>
              <a:rPr lang="en-US" dirty="0" err="1"/>
              <a:t>sajt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populariše</a:t>
            </a:r>
            <a:r>
              <a:rPr lang="en-US" dirty="0"/>
              <a:t> </a:t>
            </a:r>
            <a:r>
              <a:rPr lang="en-US" dirty="0" err="1"/>
              <a:t>pseudonauka</a:t>
            </a:r>
            <a:r>
              <a:rPr lang="en-US" dirty="0"/>
              <a:t>.</a:t>
            </a:r>
          </a:p>
          <a:p>
            <a:r>
              <a:rPr lang="en-US" dirty="0" err="1"/>
              <a:t>Nađite</a:t>
            </a:r>
            <a:r>
              <a:rPr lang="en-US" dirty="0"/>
              <a:t> </a:t>
            </a:r>
            <a:r>
              <a:rPr lang="en-US" dirty="0" err="1"/>
              <a:t>sajt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iznose</a:t>
            </a:r>
            <a:r>
              <a:rPr lang="en-US" dirty="0"/>
              <a:t> </a:t>
            </a:r>
            <a:r>
              <a:rPr lang="en-US" dirty="0" err="1"/>
              <a:t>naučni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  </a:t>
            </a:r>
            <a:r>
              <a:rPr lang="en-US" dirty="0" err="1"/>
              <a:t>istraživanja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3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09C32-7FCB-43D6-BE82-F58FC927D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67" b="7684"/>
          <a:stretch/>
        </p:blipFill>
        <p:spPr>
          <a:xfrm>
            <a:off x="482600" y="482600"/>
            <a:ext cx="8178799" cy="4178299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50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93005-8524-4FD7-ACDA-7D5B5446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4168866" cy="99417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predmeta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9732-864D-44F2-B411-CB60AE17F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69218"/>
            <a:ext cx="4648200" cy="3263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/>
              <a:t>Predmet</a:t>
            </a:r>
            <a:r>
              <a:rPr lang="en-US" sz="1500" dirty="0"/>
              <a:t> </a:t>
            </a:r>
            <a:r>
              <a:rPr lang="en-US" sz="1500" dirty="0" err="1"/>
              <a:t>ima</a:t>
            </a:r>
            <a:r>
              <a:rPr lang="en-US" sz="1500" dirty="0"/>
              <a:t> za </a:t>
            </a:r>
            <a:r>
              <a:rPr lang="en-US" sz="1500" dirty="0" err="1"/>
              <a:t>cilj</a:t>
            </a:r>
            <a:r>
              <a:rPr lang="en-US" sz="1500" dirty="0"/>
              <a:t> da </a:t>
            </a:r>
            <a:r>
              <a:rPr lang="en-US" sz="1500" dirty="0" err="1"/>
              <a:t>obuči</a:t>
            </a:r>
            <a:r>
              <a:rPr lang="en-US" sz="1500" dirty="0"/>
              <a:t> </a:t>
            </a:r>
            <a:r>
              <a:rPr lang="en-US" sz="1500" dirty="0" err="1"/>
              <a:t>studente</a:t>
            </a:r>
            <a:r>
              <a:rPr lang="en-US" sz="1500" dirty="0"/>
              <a:t> o </a:t>
            </a:r>
            <a:r>
              <a:rPr lang="en-US" sz="1500" dirty="0" err="1"/>
              <a:t>osnovnim</a:t>
            </a:r>
            <a:r>
              <a:rPr lang="en-US" sz="1500" dirty="0"/>
              <a:t> </a:t>
            </a:r>
            <a:r>
              <a:rPr lang="en-US" sz="1500" dirty="0" err="1"/>
              <a:t>kvalitativnim</a:t>
            </a:r>
            <a:r>
              <a:rPr lang="en-US" sz="1500" dirty="0"/>
              <a:t> </a:t>
            </a:r>
            <a:r>
              <a:rPr lang="en-US" sz="1500" dirty="0" err="1"/>
              <a:t>metodama</a:t>
            </a:r>
            <a:r>
              <a:rPr lang="en-US" sz="1500" dirty="0"/>
              <a:t> </a:t>
            </a:r>
            <a:r>
              <a:rPr lang="en-US" sz="1500" dirty="0" err="1"/>
              <a:t>naučnog</a:t>
            </a:r>
            <a:r>
              <a:rPr lang="en-US" sz="1500" dirty="0"/>
              <a:t> </a:t>
            </a:r>
            <a:r>
              <a:rPr lang="en-US" sz="1500" dirty="0" err="1"/>
              <a:t>rada</a:t>
            </a:r>
            <a:r>
              <a:rPr lang="en-US" sz="1500" dirty="0"/>
              <a:t>, </a:t>
            </a:r>
            <a:r>
              <a:rPr lang="en-US" sz="1500" dirty="0" err="1"/>
              <a:t>izboru</a:t>
            </a:r>
            <a:r>
              <a:rPr lang="en-US" sz="1500" dirty="0"/>
              <a:t> u i </a:t>
            </a:r>
            <a:r>
              <a:rPr lang="en-US" sz="1500" dirty="0" err="1"/>
              <a:t>kritičkom</a:t>
            </a:r>
            <a:r>
              <a:rPr lang="en-US" sz="1500" dirty="0"/>
              <a:t> </a:t>
            </a:r>
            <a:r>
              <a:rPr lang="en-US" sz="1500" dirty="0" err="1"/>
              <a:t>pregledu</a:t>
            </a:r>
            <a:r>
              <a:rPr lang="en-US" sz="1500" dirty="0"/>
              <a:t> </a:t>
            </a:r>
            <a:r>
              <a:rPr lang="en-US" sz="1500" dirty="0" err="1"/>
              <a:t>naučne</a:t>
            </a:r>
            <a:r>
              <a:rPr lang="en-US" sz="1500" dirty="0"/>
              <a:t> literature i </a:t>
            </a:r>
            <a:r>
              <a:rPr lang="en-US" sz="1500" dirty="0" err="1"/>
              <a:t>njenom</a:t>
            </a:r>
            <a:r>
              <a:rPr lang="en-US" sz="1500" dirty="0"/>
              <a:t> </a:t>
            </a:r>
            <a:r>
              <a:rPr lang="en-US" sz="1500" dirty="0" err="1"/>
              <a:t>citiranju</a:t>
            </a:r>
            <a:r>
              <a:rPr lang="en-US" sz="1500" dirty="0"/>
              <a:t>, </a:t>
            </a:r>
            <a:r>
              <a:rPr lang="en-US" sz="1500" dirty="0" err="1"/>
              <a:t>što</a:t>
            </a:r>
            <a:r>
              <a:rPr lang="en-US" sz="1500" dirty="0"/>
              <a:t> </a:t>
            </a:r>
            <a:r>
              <a:rPr lang="en-US" sz="1500" dirty="0" err="1"/>
              <a:t>treba</a:t>
            </a:r>
            <a:r>
              <a:rPr lang="en-US" sz="1500" dirty="0"/>
              <a:t> da </a:t>
            </a:r>
            <a:r>
              <a:rPr lang="en-US" sz="1500" dirty="0" err="1"/>
              <a:t>doprinese</a:t>
            </a:r>
            <a:r>
              <a:rPr lang="en-US" sz="1500" dirty="0"/>
              <a:t> </a:t>
            </a:r>
            <a:r>
              <a:rPr lang="en-US" sz="1500" dirty="0" err="1"/>
              <a:t>pisanju</a:t>
            </a:r>
            <a:r>
              <a:rPr lang="en-US" sz="1500" dirty="0"/>
              <a:t> </a:t>
            </a:r>
            <a:r>
              <a:rPr lang="en-US" sz="1500" dirty="0" err="1"/>
              <a:t>kvalitetnog</a:t>
            </a:r>
            <a:r>
              <a:rPr lang="en-US" sz="1500" dirty="0"/>
              <a:t> master </a:t>
            </a:r>
            <a:r>
              <a:rPr lang="en-US" sz="1500" dirty="0" err="1"/>
              <a:t>rada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 </a:t>
            </a:r>
            <a:r>
              <a:rPr lang="en-US" sz="1500" dirty="0" err="1"/>
              <a:t>Nastava</a:t>
            </a:r>
            <a:r>
              <a:rPr lang="en-US" sz="1500" dirty="0"/>
              <a:t> se </a:t>
            </a:r>
            <a:r>
              <a:rPr lang="en-US" sz="1500" dirty="0" err="1"/>
              <a:t>zasniva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problemski</a:t>
            </a:r>
            <a:r>
              <a:rPr lang="en-US" sz="1500" dirty="0"/>
              <a:t> </a:t>
            </a:r>
            <a:r>
              <a:rPr lang="en-US" sz="1500" dirty="0" err="1"/>
              <a:t>orijentisanom</a:t>
            </a:r>
            <a:r>
              <a:rPr lang="en-US" sz="1500" dirty="0"/>
              <a:t> i </a:t>
            </a:r>
            <a:r>
              <a:rPr lang="en-US" sz="1500" dirty="0" err="1"/>
              <a:t>kolaborativnom</a:t>
            </a:r>
            <a:r>
              <a:rPr lang="en-US" sz="1500" dirty="0"/>
              <a:t> </a:t>
            </a:r>
            <a:r>
              <a:rPr lang="en-US" sz="1500" dirty="0" err="1"/>
              <a:t>pristupu</a:t>
            </a:r>
            <a:r>
              <a:rPr lang="en-US" sz="1500" dirty="0"/>
              <a:t> </a:t>
            </a:r>
            <a:r>
              <a:rPr lang="en-US" sz="1500" dirty="0" err="1"/>
              <a:t>učenju</a:t>
            </a:r>
            <a:r>
              <a:rPr lang="en-US" sz="1500" dirty="0"/>
              <a:t> u </a:t>
            </a:r>
            <a:r>
              <a:rPr lang="en-US" sz="1500" dirty="0" err="1"/>
              <a:t>kojem</a:t>
            </a:r>
            <a:r>
              <a:rPr lang="en-US" sz="1500" dirty="0"/>
              <a:t> </a:t>
            </a:r>
            <a:r>
              <a:rPr lang="en-US" sz="1500" dirty="0" err="1"/>
              <a:t>zadaci</a:t>
            </a:r>
            <a:r>
              <a:rPr lang="en-US" sz="1500" dirty="0"/>
              <a:t> </a:t>
            </a:r>
            <a:r>
              <a:rPr lang="en-US" sz="1500" dirty="0" err="1"/>
              <a:t>pružaju</a:t>
            </a:r>
            <a:r>
              <a:rPr lang="en-US" sz="1500" dirty="0"/>
              <a:t> </a:t>
            </a:r>
            <a:r>
              <a:rPr lang="en-US" sz="1500" dirty="0" err="1"/>
              <a:t>mogućnost</a:t>
            </a:r>
            <a:r>
              <a:rPr lang="en-US" sz="1500" dirty="0"/>
              <a:t> </a:t>
            </a:r>
            <a:r>
              <a:rPr lang="en-US" sz="1500" dirty="0" err="1"/>
              <a:t>studentu</a:t>
            </a:r>
            <a:r>
              <a:rPr lang="en-US" sz="1500" dirty="0"/>
              <a:t> da </a:t>
            </a:r>
            <a:r>
              <a:rPr lang="en-US" sz="1500" dirty="0" err="1"/>
              <a:t>preuzme</a:t>
            </a:r>
            <a:r>
              <a:rPr lang="en-US" sz="1500" dirty="0"/>
              <a:t> </a:t>
            </a:r>
            <a:r>
              <a:rPr lang="en-US" sz="1500" dirty="0" err="1"/>
              <a:t>aktivnu</a:t>
            </a:r>
            <a:r>
              <a:rPr lang="en-US" sz="1500" dirty="0"/>
              <a:t> </a:t>
            </a:r>
            <a:r>
              <a:rPr lang="en-US" sz="1500" dirty="0" err="1"/>
              <a:t>odgovornost</a:t>
            </a:r>
            <a:r>
              <a:rPr lang="en-US" sz="1500" dirty="0"/>
              <a:t> za </a:t>
            </a:r>
            <a:r>
              <a:rPr lang="en-US" sz="1500" dirty="0" err="1"/>
              <a:t>svoje</a:t>
            </a:r>
            <a:r>
              <a:rPr lang="en-US" sz="1500" dirty="0"/>
              <a:t> </a:t>
            </a:r>
            <a:r>
              <a:rPr lang="en-US" sz="1500" dirty="0" err="1"/>
              <a:t>učenje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Za </a:t>
            </a:r>
            <a:r>
              <a:rPr lang="en-US" sz="1500" dirty="0" err="1"/>
              <a:t>svakvu</a:t>
            </a:r>
            <a:r>
              <a:rPr lang="en-US" sz="1500" dirty="0"/>
              <a:t> </a:t>
            </a:r>
            <a:r>
              <a:rPr lang="en-US" sz="1500" dirty="0" err="1"/>
              <a:t>nastavnu</a:t>
            </a:r>
            <a:r>
              <a:rPr lang="en-US" sz="1500" dirty="0"/>
              <a:t> </a:t>
            </a:r>
            <a:r>
              <a:rPr lang="en-US" sz="1500" dirty="0" err="1"/>
              <a:t>jedinicu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predviđena</a:t>
            </a:r>
            <a:r>
              <a:rPr lang="en-US" sz="1500" dirty="0"/>
              <a:t> </a:t>
            </a:r>
            <a:r>
              <a:rPr lang="en-US" sz="1500" dirty="0" err="1"/>
              <a:t>vežbanja</a:t>
            </a:r>
            <a:r>
              <a:rPr lang="en-US" sz="1500" dirty="0"/>
              <a:t> i </a:t>
            </a:r>
            <a:r>
              <a:rPr lang="en-US" sz="1500" dirty="0" err="1"/>
              <a:t>domaći</a:t>
            </a:r>
            <a:r>
              <a:rPr lang="en-US" sz="1500" dirty="0"/>
              <a:t> </a:t>
            </a:r>
            <a:r>
              <a:rPr lang="en-US" sz="1500" dirty="0" err="1"/>
              <a:t>zadaci</a:t>
            </a:r>
            <a:r>
              <a:rPr lang="en-US" sz="1500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1968359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84313" y="913898"/>
            <a:ext cx="17907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99867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3084060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3108841"/>
            <a:ext cx="3062574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3722002"/>
            <a:ext cx="1982514" cy="1421498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1D3B-E691-45DE-9B7C-B0456008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979"/>
            <a:ext cx="8077200" cy="613171"/>
          </a:xfrm>
        </p:spPr>
        <p:txBody>
          <a:bodyPr/>
          <a:lstStyle/>
          <a:p>
            <a:r>
              <a:rPr lang="en-US" dirty="0"/>
              <a:t>Značaj i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nauke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E112-2E03-4EEC-AFDE-59F0AFB5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95350"/>
            <a:ext cx="8305800" cy="3699273"/>
          </a:xfrm>
        </p:spPr>
        <p:txBody>
          <a:bodyPr/>
          <a:lstStyle/>
          <a:p>
            <a:r>
              <a:rPr lang="en-US" sz="2000" dirty="0"/>
              <a:t>Albert </a:t>
            </a:r>
            <a:r>
              <a:rPr lang="en-US" sz="2000" dirty="0" err="1"/>
              <a:t>Ajnštaj</a:t>
            </a:r>
            <a:r>
              <a:rPr lang="en-US" sz="2000" dirty="0"/>
              <a:t> (1936) je </a:t>
            </a:r>
            <a:r>
              <a:rPr lang="en-US" sz="2000" dirty="0" err="1"/>
              <a:t>smatrao</a:t>
            </a:r>
            <a:r>
              <a:rPr lang="en-US" sz="2000" dirty="0"/>
              <a:t> da </a:t>
            </a:r>
            <a:r>
              <a:rPr lang="en-US" sz="2000" dirty="0" err="1"/>
              <a:t>naučnici</a:t>
            </a:r>
            <a:r>
              <a:rPr lang="en-US" sz="2000" dirty="0"/>
              <a:t> </a:t>
            </a:r>
            <a:r>
              <a:rPr lang="en-US" sz="2000" dirty="0" err="1"/>
              <a:t>veruju</a:t>
            </a:r>
            <a:r>
              <a:rPr lang="en-US" sz="2000" dirty="0"/>
              <a:t> da se </a:t>
            </a:r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pojava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i one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vezane</a:t>
            </a:r>
            <a:r>
              <a:rPr lang="en-US" sz="2000" dirty="0"/>
              <a:t> za </a:t>
            </a:r>
            <a:r>
              <a:rPr lang="en-US" sz="2000" dirty="0" err="1"/>
              <a:t>ljudska</a:t>
            </a:r>
            <a:r>
              <a:rPr lang="en-US" sz="2000" dirty="0"/>
              <a:t> </a:t>
            </a:r>
            <a:r>
              <a:rPr lang="en-US" sz="2000" dirty="0" err="1"/>
              <a:t>bića</a:t>
            </a:r>
            <a:r>
              <a:rPr lang="en-US" sz="2000" dirty="0"/>
              <a:t>, </a:t>
            </a:r>
            <a:r>
              <a:rPr lang="en-US" sz="2000" dirty="0" err="1"/>
              <a:t>događa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zakonima</a:t>
            </a:r>
            <a:r>
              <a:rPr lang="en-US" sz="2000" dirty="0"/>
              <a:t> </a:t>
            </a:r>
            <a:r>
              <a:rPr lang="en-US" sz="2000" dirty="0" err="1"/>
              <a:t>prirode</a:t>
            </a:r>
            <a:r>
              <a:rPr lang="en-US" sz="2000" dirty="0"/>
              <a:t>.</a:t>
            </a:r>
          </a:p>
          <a:p>
            <a:r>
              <a:rPr lang="en-US" sz="2000" dirty="0"/>
              <a:t>Tomas </a:t>
            </a:r>
            <a:r>
              <a:rPr lang="en-US" sz="2000" dirty="0" err="1"/>
              <a:t>Kun</a:t>
            </a:r>
            <a:r>
              <a:rPr lang="en-US" sz="2000" dirty="0"/>
              <a:t> (1970) je </a:t>
            </a:r>
            <a:r>
              <a:rPr lang="en-US" sz="2000" dirty="0" err="1"/>
              <a:t>tvrdio</a:t>
            </a:r>
            <a:r>
              <a:rPr lang="en-US" sz="2000" dirty="0"/>
              <a:t> da </a:t>
            </a:r>
            <a:r>
              <a:rPr lang="en-US" sz="2000" dirty="0" err="1"/>
              <a:t>nauku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shvatiti</a:t>
            </a:r>
            <a:r>
              <a:rPr lang="en-US" sz="2000" dirty="0"/>
              <a:t> </a:t>
            </a:r>
            <a:r>
              <a:rPr lang="en-US" sz="2000" dirty="0" err="1"/>
              <a:t>najpre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društvenu</a:t>
            </a:r>
            <a:r>
              <a:rPr lang="en-US" sz="2000" dirty="0"/>
              <a:t> </a:t>
            </a:r>
            <a:r>
              <a:rPr lang="en-US" sz="2000" dirty="0" err="1"/>
              <a:t>praksu</a:t>
            </a:r>
            <a:r>
              <a:rPr lang="en-US" sz="2000" dirty="0"/>
              <a:t>, i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toga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intelektualni</a:t>
            </a:r>
            <a:r>
              <a:rPr lang="en-US" sz="2000" dirty="0"/>
              <a:t> </a:t>
            </a:r>
            <a:r>
              <a:rPr lang="en-US" sz="2000" dirty="0" err="1"/>
              <a:t>poduhvat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Uprkos</a:t>
            </a:r>
            <a:r>
              <a:rPr lang="en-US" sz="2000" dirty="0"/>
              <a:t> </a:t>
            </a:r>
            <a:r>
              <a:rPr lang="en-US" sz="2000" dirty="0" err="1"/>
              <a:t>ovom</a:t>
            </a:r>
            <a:r>
              <a:rPr lang="en-US" sz="2000" dirty="0"/>
              <a:t> </a:t>
            </a:r>
            <a:r>
              <a:rPr lang="en-US" sz="2000" dirty="0" err="1"/>
              <a:t>mišljenju</a:t>
            </a:r>
            <a:r>
              <a:rPr lang="en-US" sz="2000" dirty="0"/>
              <a:t>, ne </a:t>
            </a:r>
            <a:r>
              <a:rPr lang="en-US" sz="2000" dirty="0" err="1"/>
              <a:t>može</a:t>
            </a:r>
            <a:r>
              <a:rPr lang="en-US" sz="2000" dirty="0"/>
              <a:t> se </a:t>
            </a:r>
            <a:r>
              <a:rPr lang="en-US" sz="2000" dirty="0" err="1"/>
              <a:t>zanemariti</a:t>
            </a:r>
            <a:r>
              <a:rPr lang="en-US" sz="2000" dirty="0"/>
              <a:t> </a:t>
            </a:r>
            <a:r>
              <a:rPr lang="en-US" sz="2000" dirty="0" err="1"/>
              <a:t>intelektualni</a:t>
            </a:r>
            <a:r>
              <a:rPr lang="en-US" sz="2000" dirty="0"/>
              <a:t> </a:t>
            </a:r>
            <a:r>
              <a:rPr lang="en-US" sz="2000" dirty="0" err="1"/>
              <a:t>učinak</a:t>
            </a:r>
            <a:r>
              <a:rPr lang="en-US" sz="2000" dirty="0"/>
              <a:t> </a:t>
            </a:r>
            <a:r>
              <a:rPr lang="en-US" sz="2000" dirty="0" err="1"/>
              <a:t>naučnih</a:t>
            </a:r>
            <a:r>
              <a:rPr lang="en-US" sz="2000" dirty="0"/>
              <a:t> </a:t>
            </a:r>
            <a:r>
              <a:rPr lang="en-US" sz="2000" dirty="0" err="1"/>
              <a:t>radnika</a:t>
            </a:r>
            <a:r>
              <a:rPr lang="en-US" sz="2000" dirty="0"/>
              <a:t> u </a:t>
            </a:r>
            <a:r>
              <a:rPr lang="en-US" sz="2000" dirty="0" err="1"/>
              <a:t>stvaranju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Istraživanja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sproveli</a:t>
            </a:r>
            <a:r>
              <a:rPr lang="en-US" sz="2000" dirty="0"/>
              <a:t> </a:t>
            </a:r>
            <a:r>
              <a:rPr lang="en-US" sz="2000" dirty="0" err="1"/>
              <a:t>naučnici</a:t>
            </a:r>
            <a:r>
              <a:rPr lang="en-US" sz="2000" dirty="0"/>
              <a:t> Ramirez i </a:t>
            </a:r>
            <a:r>
              <a:rPr lang="en-US" sz="2000" dirty="0" err="1"/>
              <a:t>Majer</a:t>
            </a:r>
            <a:r>
              <a:rPr lang="en-US" sz="2000" dirty="0"/>
              <a:t> (2000),  </a:t>
            </a:r>
            <a:r>
              <a:rPr lang="en-US" sz="2000" dirty="0" err="1"/>
              <a:t>pokazala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da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naučnih</a:t>
            </a:r>
            <a:r>
              <a:rPr lang="en-US" sz="2000" dirty="0"/>
              <a:t> </a:t>
            </a:r>
            <a:r>
              <a:rPr lang="en-US" sz="2000" dirty="0" err="1"/>
              <a:t>radnika</a:t>
            </a:r>
            <a:r>
              <a:rPr lang="en-US" sz="2000" dirty="0"/>
              <a:t> i </a:t>
            </a:r>
            <a:r>
              <a:rPr lang="en-US" sz="2000" dirty="0" err="1"/>
              <a:t>kvalitet</a:t>
            </a:r>
            <a:r>
              <a:rPr lang="en-US" sz="2000" dirty="0"/>
              <a:t>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obuke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direktan</a:t>
            </a:r>
            <a:r>
              <a:rPr lang="en-US" sz="2000" dirty="0"/>
              <a:t> </a:t>
            </a:r>
            <a:r>
              <a:rPr lang="en-US" sz="2000" dirty="0" err="1"/>
              <a:t>uticaj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privredni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0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3AE2-50CC-4AA5-A761-FA42ED06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814636"/>
            <a:ext cx="2230041" cy="1839516"/>
          </a:xfrm>
        </p:spPr>
        <p:txBody>
          <a:bodyPr anchor="ctr">
            <a:normAutofit/>
          </a:bodyPr>
          <a:lstStyle/>
          <a:p>
            <a:r>
              <a:rPr lang="en-US" sz="2700" dirty="0"/>
              <a:t>Društvene </a:t>
            </a:r>
            <a:r>
              <a:rPr lang="en-US" sz="2700" dirty="0" err="1"/>
              <a:t>nauke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F1760-28DE-4EE6-9685-FF8819949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" b="57126"/>
          <a:stretch/>
        </p:blipFill>
        <p:spPr>
          <a:xfrm>
            <a:off x="1219200" y="11"/>
            <a:ext cx="7391400" cy="224955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5AE2-F3DE-4E9D-8098-2E1B8978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2404598"/>
            <a:ext cx="6573440" cy="2249555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Društvene </a:t>
            </a:r>
            <a:r>
              <a:rPr lang="en-US" sz="2000" dirty="0" err="1"/>
              <a:t>nauke</a:t>
            </a:r>
            <a:r>
              <a:rPr lang="en-US" sz="2000" dirty="0"/>
              <a:t> se </a:t>
            </a:r>
            <a:r>
              <a:rPr lang="en-US" sz="2000" dirty="0" err="1"/>
              <a:t>bave</a:t>
            </a:r>
            <a:r>
              <a:rPr lang="en-US" sz="2000" dirty="0"/>
              <a:t> </a:t>
            </a:r>
            <a:r>
              <a:rPr lang="en-US" sz="2000" dirty="0" err="1"/>
              <a:t>ljudima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grupom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, </a:t>
            </a:r>
            <a:r>
              <a:rPr lang="en-US" sz="2000" dirty="0" err="1"/>
              <a:t>firmama</a:t>
            </a:r>
            <a:r>
              <a:rPr lang="en-US" sz="2000" dirty="0"/>
              <a:t>, </a:t>
            </a:r>
            <a:r>
              <a:rPr lang="en-US" sz="2000" dirty="0" err="1"/>
              <a:t>privredama</a:t>
            </a:r>
            <a:r>
              <a:rPr lang="en-US" sz="2000" dirty="0"/>
              <a:t> i </a:t>
            </a:r>
            <a:r>
              <a:rPr lang="en-US" sz="2000" dirty="0" err="1"/>
              <a:t>društvima</a:t>
            </a:r>
            <a:r>
              <a:rPr lang="en-US" sz="2000" dirty="0"/>
              <a:t>, </a:t>
            </a:r>
            <a:r>
              <a:rPr lang="en-US" sz="2000" dirty="0" err="1"/>
              <a:t>tj</a:t>
            </a:r>
            <a:r>
              <a:rPr lang="en-US" sz="2000" dirty="0"/>
              <a:t>. </a:t>
            </a:r>
            <a:r>
              <a:rPr lang="en-US" sz="2000" dirty="0" err="1"/>
              <a:t>njihovim</a:t>
            </a:r>
            <a:r>
              <a:rPr lang="en-US" sz="2000" dirty="0"/>
              <a:t> </a:t>
            </a:r>
            <a:r>
              <a:rPr lang="en-US" sz="2000" dirty="0" err="1"/>
              <a:t>pojedinačnim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kolektivnim</a:t>
            </a:r>
            <a:r>
              <a:rPr lang="en-US" sz="2000" dirty="0"/>
              <a:t> </a:t>
            </a:r>
            <a:r>
              <a:rPr lang="en-US" sz="2000" dirty="0" err="1"/>
              <a:t>ponašanjem</a:t>
            </a:r>
            <a:r>
              <a:rPr lang="en-US" sz="2000" dirty="0"/>
              <a:t>.</a:t>
            </a:r>
          </a:p>
          <a:p>
            <a:r>
              <a:rPr lang="en-US" sz="2000" dirty="0"/>
              <a:t>One </a:t>
            </a:r>
            <a:r>
              <a:rPr lang="en-US" sz="2000" dirty="0" err="1"/>
              <a:t>nastoje</a:t>
            </a:r>
            <a:r>
              <a:rPr lang="en-US" sz="2000" dirty="0"/>
              <a:t> da </a:t>
            </a:r>
            <a:r>
              <a:rPr lang="en-US" sz="2000" dirty="0" err="1"/>
              <a:t>utvrde</a:t>
            </a:r>
            <a:r>
              <a:rPr lang="en-US" sz="2000" dirty="0"/>
              <a:t> </a:t>
            </a:r>
            <a:r>
              <a:rPr lang="en-US" sz="2000" dirty="0" err="1"/>
              <a:t>uzročne</a:t>
            </a:r>
            <a:r>
              <a:rPr lang="en-US" sz="2000" dirty="0"/>
              <a:t> - </a:t>
            </a:r>
            <a:r>
              <a:rPr lang="en-US" sz="2000" dirty="0" err="1"/>
              <a:t>posledične</a:t>
            </a:r>
            <a:r>
              <a:rPr lang="en-US" sz="2000" dirty="0"/>
              <a:t> </a:t>
            </a:r>
            <a:r>
              <a:rPr lang="en-US" sz="2000" dirty="0" err="1"/>
              <a:t>veze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pojava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u </a:t>
            </a:r>
            <a:r>
              <a:rPr lang="en-US" sz="2000" dirty="0" err="1"/>
              <a:t>pojedinim</a:t>
            </a:r>
            <a:r>
              <a:rPr lang="en-US" sz="2000" dirty="0"/>
              <a:t> </a:t>
            </a:r>
            <a:r>
              <a:rPr lang="en-US" sz="2000" dirty="0" err="1"/>
              <a:t>područjima</a:t>
            </a:r>
            <a:r>
              <a:rPr lang="en-US" sz="2000" dirty="0"/>
              <a:t> </a:t>
            </a:r>
            <a:r>
              <a:rPr lang="en-US" sz="2000" dirty="0" err="1"/>
              <a:t>društvenog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, </a:t>
            </a:r>
            <a:r>
              <a:rPr lang="en-US" sz="2000" dirty="0" err="1"/>
              <a:t>tako</a:t>
            </a:r>
            <a:r>
              <a:rPr lang="en-US" sz="2000" dirty="0"/>
              <a:t> i  </a:t>
            </a:r>
            <a:r>
              <a:rPr lang="en-US" sz="2000" dirty="0" err="1"/>
              <a:t>celokupnost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en-US" sz="2000" dirty="0"/>
              <a:t> (</a:t>
            </a:r>
            <a:r>
              <a:rPr lang="en-US" sz="2000" dirty="0" err="1"/>
              <a:t>psihologija,eknomija,sociologija</a:t>
            </a:r>
            <a:r>
              <a:rPr lang="en-US" sz="2000" dirty="0"/>
              <a:t>).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2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2CA7C-4DED-4D97-A373-754187A5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Razlika između prirodnih i društvenih nauka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FDD7-799F-4917-BC6F-9E4FB614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1747878"/>
            <a:ext cx="3419569" cy="2984689"/>
          </a:xfrm>
        </p:spPr>
        <p:txBody>
          <a:bodyPr anchor="ctr">
            <a:normAutofit/>
          </a:bodyPr>
          <a:lstStyle/>
          <a:p>
            <a:r>
              <a:rPr lang="en-US" sz="1500"/>
              <a:t>Za razliku od društvenih nauka, prirodne nauke se bave ispitivanjem prirodnih pojava, kao što su materija, zemlja, nebeska tela, odnosno ljudsko telo (fizika, medicina, hemija, astronomija i dr).</a:t>
            </a:r>
          </a:p>
          <a:p>
            <a:endParaRPr lang="en-US" sz="1500"/>
          </a:p>
          <a:p>
            <a:endParaRPr lang="en-US" sz="15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E7C2A-0AD0-40A4-8A62-E555A0645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5" r="29163" b="-1"/>
          <a:stretch/>
        </p:blipFill>
        <p:spPr>
          <a:xfrm>
            <a:off x="4541753" y="599514"/>
            <a:ext cx="4069057" cy="3944472"/>
          </a:xfrm>
          <a:prstGeom prst="rect">
            <a:avLst/>
          </a:prstGeom>
          <a:solidFill>
            <a:srgbClr val="FD6101"/>
          </a:solidFill>
        </p:spPr>
      </p:pic>
    </p:spTree>
    <p:extLst>
      <p:ext uri="{BB962C8B-B14F-4D97-AF65-F5344CB8AC3E}">
        <p14:creationId xmlns:p14="http://schemas.microsoft.com/office/powerpoint/2010/main" val="321592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D9AB-4754-46EA-93CC-AA618729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Teorijske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nauke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F2E8-CC92-45EC-9E82-9754892F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0"/>
            <a:ext cx="8458200" cy="3775473"/>
          </a:xfrm>
        </p:spPr>
        <p:txBody>
          <a:bodyPr/>
          <a:lstStyle/>
          <a:p>
            <a:r>
              <a:rPr lang="en-US" dirty="0"/>
              <a:t>Svaka </a:t>
            </a:r>
            <a:r>
              <a:rPr lang="en-US" dirty="0" err="1"/>
              <a:t>teorija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(</a:t>
            </a:r>
            <a:r>
              <a:rPr lang="en-US" dirty="0" err="1"/>
              <a:t>Radović</a:t>
            </a:r>
            <a:r>
              <a:rPr lang="en-US" dirty="0"/>
              <a:t>, 1996):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Niza</a:t>
            </a:r>
            <a:r>
              <a:rPr lang="en-US" dirty="0"/>
              <a:t>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objašnjavaju</a:t>
            </a:r>
            <a:r>
              <a:rPr lang="en-US" dirty="0"/>
              <a:t> </a:t>
            </a:r>
            <a:r>
              <a:rPr lang="en-US" dirty="0" err="1"/>
              <a:t>varijable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hipoteza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izvode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pretpostavki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Hipoteza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se </a:t>
            </a:r>
            <a:r>
              <a:rPr lang="en-US" dirty="0" err="1"/>
              <a:t>testiraju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2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1C164-3868-47C6-B664-E74C977B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/>
              <a:t>Objektivnost nauke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A7D9F-AD3A-4457-AD4E-3EB9A7873DB1}"/>
              </a:ext>
            </a:extLst>
          </p:cNvPr>
          <p:cNvSpPr txBox="1"/>
          <p:nvPr/>
        </p:nvSpPr>
        <p:spPr>
          <a:xfrm>
            <a:off x="443039" y="1747878"/>
            <a:ext cx="3419569" cy="2984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Objektivnost </a:t>
            </a:r>
            <a:r>
              <a:rPr lang="en-US" sz="2400" dirty="0" err="1">
                <a:latin typeface="+mn-lt"/>
                <a:cs typeface="+mn-cs"/>
              </a:rPr>
              <a:t>nauke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zasniva</a:t>
            </a:r>
            <a:r>
              <a:rPr lang="en-US" sz="2400" dirty="0">
                <a:latin typeface="+mn-lt"/>
                <a:cs typeface="+mn-cs"/>
              </a:rPr>
              <a:t> se </a:t>
            </a:r>
            <a:r>
              <a:rPr lang="en-US" sz="2400" dirty="0" err="1">
                <a:latin typeface="+mn-lt"/>
                <a:cs typeface="+mn-cs"/>
              </a:rPr>
              <a:t>na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stalnom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proveravanju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teorija</a:t>
            </a:r>
            <a:r>
              <a:rPr lang="en-US" sz="2400" dirty="0">
                <a:latin typeface="+mn-lt"/>
                <a:cs typeface="+mn-cs"/>
              </a:rPr>
              <a:t> u </a:t>
            </a:r>
            <a:r>
              <a:rPr lang="en-US" sz="2400" dirty="0" err="1">
                <a:latin typeface="+mn-lt"/>
                <a:cs typeface="+mn-cs"/>
              </a:rPr>
              <a:t>praksi</a:t>
            </a:r>
            <a:r>
              <a:rPr lang="en-US" sz="2400" dirty="0">
                <a:latin typeface="+mn-lt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  <a:cs typeface="+mn-cs"/>
              </a:rPr>
              <a:t>Stoga</a:t>
            </a:r>
            <a:r>
              <a:rPr lang="en-US" sz="2400" dirty="0">
                <a:latin typeface="+mn-lt"/>
                <a:cs typeface="+mn-cs"/>
              </a:rPr>
              <a:t>, </a:t>
            </a:r>
            <a:r>
              <a:rPr lang="en-US" sz="2400" dirty="0" err="1">
                <a:latin typeface="+mn-lt"/>
                <a:cs typeface="+mn-cs"/>
              </a:rPr>
              <a:t>naučni</a:t>
            </a:r>
            <a:r>
              <a:rPr lang="en-US" sz="2400" dirty="0">
                <a:latin typeface="+mn-lt"/>
                <a:cs typeface="+mn-cs"/>
              </a:rPr>
              <a:t> fond u </a:t>
            </a:r>
            <a:r>
              <a:rPr lang="en-US" sz="2400" dirty="0" err="1">
                <a:latin typeface="+mn-lt"/>
                <a:cs typeface="+mn-cs"/>
              </a:rPr>
              <a:t>bilo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kom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trenutku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sastoji</a:t>
            </a:r>
            <a:r>
              <a:rPr lang="en-US" sz="2400" dirty="0">
                <a:latin typeface="+mn-lt"/>
                <a:cs typeface="+mn-cs"/>
              </a:rPr>
              <a:t> se od </a:t>
            </a:r>
            <a:r>
              <a:rPr lang="en-US" sz="2400" dirty="0" err="1">
                <a:latin typeface="+mn-lt"/>
                <a:cs typeface="+mn-cs"/>
              </a:rPr>
              <a:t>teorija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koje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nisu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opovrgnute</a:t>
            </a:r>
            <a:r>
              <a:rPr lang="en-US" sz="2400" dirty="0">
                <a:latin typeface="+mn-lt"/>
                <a:cs typeface="+mn-cs"/>
              </a:rPr>
              <a:t> (Robinson, 1962).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B7DFB-F5B0-4256-A680-A13752E4B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" b="12995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40CA-7795-4D85-9935-C39C6BFC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71949"/>
            <a:ext cx="4616195" cy="956801"/>
          </a:xfrm>
        </p:spPr>
        <p:txBody>
          <a:bodyPr>
            <a:normAutofit/>
          </a:bodyPr>
          <a:lstStyle/>
          <a:p>
            <a:r>
              <a:rPr lang="en-US"/>
              <a:t>Pseudonauka</a:t>
            </a:r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363474"/>
            <a:ext cx="2750058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1A749-8641-4D1C-8256-55FB85358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21" r="2" b="5081"/>
          <a:stretch/>
        </p:blipFill>
        <p:spPr>
          <a:xfrm>
            <a:off x="603504" y="602287"/>
            <a:ext cx="2269998" cy="1192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A68B7-075C-47A5-86AC-F4B58BB2B9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772" b="3031"/>
          <a:stretch/>
        </p:blipFill>
        <p:spPr>
          <a:xfrm>
            <a:off x="603503" y="1915203"/>
            <a:ext cx="2269999" cy="1192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EE146-08DA-48F5-AFCB-880F5D17AE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90" r="1" b="12060"/>
          <a:stretch/>
        </p:blipFill>
        <p:spPr>
          <a:xfrm>
            <a:off x="603504" y="3228120"/>
            <a:ext cx="2269998" cy="120289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C1D3-35F5-4BA7-8818-C78C6134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657350"/>
            <a:ext cx="5073396" cy="3010514"/>
          </a:xfrm>
        </p:spPr>
        <p:txBody>
          <a:bodyPr>
            <a:normAutofit/>
          </a:bodyPr>
          <a:lstStyle/>
          <a:p>
            <a:r>
              <a:rPr lang="en-US" sz="2400" dirty="0"/>
              <a:t>Reč „pseudo“ </a:t>
            </a:r>
            <a:r>
              <a:rPr lang="en-US" sz="2400" dirty="0" err="1"/>
              <a:t>znači</a:t>
            </a:r>
            <a:r>
              <a:rPr lang="en-US" sz="2400" dirty="0"/>
              <a:t> </a:t>
            </a:r>
            <a:r>
              <a:rPr lang="en-US" sz="2400" dirty="0" err="1"/>
              <a:t>nešto</a:t>
            </a:r>
            <a:r>
              <a:rPr lang="en-US" sz="2400" dirty="0"/>
              <a:t> </a:t>
            </a:r>
            <a:r>
              <a:rPr lang="en-US" sz="2400" dirty="0" err="1"/>
              <a:t>lažno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netačno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Direktan</a:t>
            </a:r>
            <a:r>
              <a:rPr lang="en-US" sz="2400" dirty="0"/>
              <a:t> </a:t>
            </a:r>
            <a:r>
              <a:rPr lang="en-US" sz="2400" dirty="0" err="1"/>
              <a:t>prevod</a:t>
            </a:r>
            <a:r>
              <a:rPr lang="en-US" sz="2400" dirty="0"/>
              <a:t> </a:t>
            </a:r>
            <a:r>
              <a:rPr lang="en-US" sz="2400" dirty="0" err="1"/>
              <a:t>reči</a:t>
            </a:r>
            <a:r>
              <a:rPr lang="en-US" sz="2400" dirty="0"/>
              <a:t> „</a:t>
            </a:r>
            <a:r>
              <a:rPr lang="en-US" sz="2400" dirty="0" err="1"/>
              <a:t>pseudonauka</a:t>
            </a:r>
            <a:r>
              <a:rPr lang="en-US" sz="2400" dirty="0"/>
              <a:t>“ </a:t>
            </a:r>
            <a:r>
              <a:rPr lang="en-US" sz="2400" dirty="0" err="1"/>
              <a:t>znači</a:t>
            </a:r>
            <a:r>
              <a:rPr lang="en-US" sz="2400" dirty="0"/>
              <a:t> </a:t>
            </a:r>
            <a:r>
              <a:rPr lang="en-US" sz="2400" dirty="0" err="1"/>
              <a:t>netačna</a:t>
            </a:r>
            <a:r>
              <a:rPr lang="en-US" sz="2400" dirty="0"/>
              <a:t> ,</a:t>
            </a:r>
            <a:r>
              <a:rPr lang="en-US" sz="2400" dirty="0" err="1"/>
              <a:t>tj.lažna</a:t>
            </a:r>
            <a:r>
              <a:rPr lang="en-US" sz="2400" dirty="0"/>
              <a:t> </a:t>
            </a:r>
            <a:r>
              <a:rPr lang="en-US" sz="2400" dirty="0" err="1"/>
              <a:t>nauka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pseudonauke</a:t>
            </a:r>
            <a:r>
              <a:rPr lang="en-US" sz="2400" dirty="0"/>
              <a:t> </a:t>
            </a:r>
            <a:r>
              <a:rPr lang="en-US" sz="2400" dirty="0" err="1"/>
              <a:t>zaključci</a:t>
            </a:r>
            <a:r>
              <a:rPr lang="en-US" sz="2400" dirty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izvedeni</a:t>
            </a:r>
            <a:r>
              <a:rPr lang="en-US" sz="2400" dirty="0"/>
              <a:t> 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empirijskih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6363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42BC-5CFF-469E-B46B-BCD70BE3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Pseudonaučnici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6BC5-1BD1-44B3-94E4-E4D8B50A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Imaju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naučnog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;</a:t>
            </a:r>
          </a:p>
          <a:p>
            <a:r>
              <a:rPr lang="en-US" dirty="0"/>
              <a:t>Ne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naučne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;</a:t>
            </a:r>
          </a:p>
          <a:p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retoriku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naučne</a:t>
            </a:r>
            <a:r>
              <a:rPr lang="en-US" dirty="0"/>
              <a:t> </a:t>
            </a:r>
            <a:r>
              <a:rPr lang="en-US" dirty="0" err="1"/>
              <a:t>podatke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2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914</Words>
  <Application>Microsoft Office PowerPoint</Application>
  <PresentationFormat>On-screen Show (16:9)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 Medium</vt:lpstr>
      <vt:lpstr>Tw Cen MT</vt:lpstr>
      <vt:lpstr>Wingdings</vt:lpstr>
      <vt:lpstr>Office Theme</vt:lpstr>
      <vt:lpstr> Predavanje I</vt:lpstr>
      <vt:lpstr>Sadržaj predmeta</vt:lpstr>
      <vt:lpstr>Značaj i uloga nauke</vt:lpstr>
      <vt:lpstr>Društvene nauke</vt:lpstr>
      <vt:lpstr>Razlika između prirodnih i društvenih nauka</vt:lpstr>
      <vt:lpstr>Teorijske postavke nauke</vt:lpstr>
      <vt:lpstr>Objektivnost nauke</vt:lpstr>
      <vt:lpstr>Pseudonauka</vt:lpstr>
      <vt:lpstr>Pseudonaučnici</vt:lpstr>
      <vt:lpstr>Određivanje granica između nauke i pseudonauke</vt:lpstr>
      <vt:lpstr>Kako prepoznati pseudo-nauku? </vt:lpstr>
      <vt:lpstr>Zašto naučni časopis treba uvažiti kod utvrdjivanja naučnih činjenica? </vt:lpstr>
      <vt:lpstr>Zaključak</vt:lpstr>
      <vt:lpstr>Predlog literature</vt:lpstr>
      <vt:lpstr>Domaći zadatak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HUMANISTIČKE STUDIJE</dc:title>
  <dc:creator>Mirjana Radovic</dc:creator>
  <cp:lastModifiedBy>Mirjana Radovic</cp:lastModifiedBy>
  <cp:revision>6</cp:revision>
  <dcterms:created xsi:type="dcterms:W3CDTF">2020-11-21T12:56:44Z</dcterms:created>
  <dcterms:modified xsi:type="dcterms:W3CDTF">2022-10-23T10:56:02Z</dcterms:modified>
</cp:coreProperties>
</file>