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324" r:id="rId2"/>
    <p:sldId id="313" r:id="rId3"/>
    <p:sldId id="314" r:id="rId4"/>
    <p:sldId id="323" r:id="rId5"/>
    <p:sldId id="315" r:id="rId6"/>
    <p:sldId id="316" r:id="rId7"/>
    <p:sldId id="317" r:id="rId8"/>
    <p:sldId id="318" r:id="rId9"/>
    <p:sldId id="322" r:id="rId10"/>
    <p:sldId id="319" r:id="rId11"/>
    <p:sldId id="320" r:id="rId12"/>
    <p:sldId id="321" r:id="rId13"/>
    <p:sldId id="30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4D4D4D"/>
    <a:srgbClr val="B92D14"/>
    <a:srgbClr val="35759D"/>
    <a:srgbClr val="35B19D"/>
    <a:srgbClr val="20A6C6"/>
    <a:srgbClr val="DEDEDE"/>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2536" autoAdjust="0"/>
    <p:restoredTop sz="95596" autoAdjust="0"/>
  </p:normalViewPr>
  <p:slideViewPr>
    <p:cSldViewPr>
      <p:cViewPr varScale="1">
        <p:scale>
          <a:sx n="86" d="100"/>
          <a:sy n="86" d="100"/>
        </p:scale>
        <p:origin x="773" y="5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86503-76FE-452B-A1C1-E8783A56D0EC}"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633831BA-E8F5-4DB9-BDA5-0E3E979643FE}">
      <dgm:prSet/>
      <dgm:spPr/>
      <dgm:t>
        <a:bodyPr/>
        <a:lstStyle/>
        <a:p>
          <a:r>
            <a:rPr lang="sr-Latn-RS"/>
            <a:t>Ukazuje na značaj problema;</a:t>
          </a:r>
          <a:endParaRPr lang="en-US"/>
        </a:p>
      </dgm:t>
    </dgm:pt>
    <dgm:pt modelId="{F543D5CA-9B43-4373-8F3D-35485EF385F8}" type="parTrans" cxnId="{87444D6C-C7E9-401D-B6FD-CA884828B2AA}">
      <dgm:prSet/>
      <dgm:spPr/>
      <dgm:t>
        <a:bodyPr/>
        <a:lstStyle/>
        <a:p>
          <a:endParaRPr lang="en-US"/>
        </a:p>
      </dgm:t>
    </dgm:pt>
    <dgm:pt modelId="{9026A1DA-52E5-4F15-B40A-C1DBB236B9F9}" type="sibTrans" cxnId="{87444D6C-C7E9-401D-B6FD-CA884828B2AA}">
      <dgm:prSet phldrT="2"/>
      <dgm:spPr/>
      <dgm:t>
        <a:bodyPr/>
        <a:lstStyle/>
        <a:p>
          <a:endParaRPr lang="en-US"/>
        </a:p>
      </dgm:t>
    </dgm:pt>
    <dgm:pt modelId="{FEFEC742-6AE6-4288-9C3F-DBDA66B8E798}">
      <dgm:prSet/>
      <dgm:spPr/>
      <dgm:t>
        <a:bodyPr/>
        <a:lstStyle/>
        <a:p>
          <a:r>
            <a:rPr lang="sr-Latn-RS"/>
            <a:t>Formuliše problem;</a:t>
          </a:r>
          <a:endParaRPr lang="en-US"/>
        </a:p>
      </dgm:t>
    </dgm:pt>
    <dgm:pt modelId="{58DE7FCC-4FC4-4E29-B6EE-FB8BE0A123F3}" type="parTrans" cxnId="{7725C934-FD2D-46A9-91A8-D932B94CD330}">
      <dgm:prSet/>
      <dgm:spPr/>
      <dgm:t>
        <a:bodyPr/>
        <a:lstStyle/>
        <a:p>
          <a:endParaRPr lang="en-US"/>
        </a:p>
      </dgm:t>
    </dgm:pt>
    <dgm:pt modelId="{E609670D-024A-41FD-9DD4-F23335E78515}" type="sibTrans" cxnId="{7725C934-FD2D-46A9-91A8-D932B94CD330}">
      <dgm:prSet phldrT="3"/>
      <dgm:spPr/>
      <dgm:t>
        <a:bodyPr/>
        <a:lstStyle/>
        <a:p>
          <a:endParaRPr lang="en-US"/>
        </a:p>
      </dgm:t>
    </dgm:pt>
    <dgm:pt modelId="{5E34FC09-2B88-4CF5-A1F7-F1DBD9B40345}">
      <dgm:prSet/>
      <dgm:spPr/>
      <dgm:t>
        <a:bodyPr/>
        <a:lstStyle/>
        <a:p>
          <a:r>
            <a:rPr lang="sr-Latn-RS"/>
            <a:t>Nagoveštava cilj rada u poslednjoj rečenici. </a:t>
          </a:r>
          <a:endParaRPr lang="en-US"/>
        </a:p>
      </dgm:t>
    </dgm:pt>
    <dgm:pt modelId="{8E5A0F71-A458-456C-84A2-D84D4FE5A6B1}" type="parTrans" cxnId="{EA529171-9DD3-41A2-BC75-335C7324ABC6}">
      <dgm:prSet/>
      <dgm:spPr/>
      <dgm:t>
        <a:bodyPr/>
        <a:lstStyle/>
        <a:p>
          <a:endParaRPr lang="en-US"/>
        </a:p>
      </dgm:t>
    </dgm:pt>
    <dgm:pt modelId="{5D333A1A-DAEA-41AD-B275-A0D97079890B}" type="sibTrans" cxnId="{EA529171-9DD3-41A2-BC75-335C7324ABC6}">
      <dgm:prSet phldrT="4"/>
      <dgm:spPr/>
      <dgm:t>
        <a:bodyPr/>
        <a:lstStyle/>
        <a:p>
          <a:endParaRPr lang="en-US"/>
        </a:p>
      </dgm:t>
    </dgm:pt>
    <dgm:pt modelId="{6E7A11F4-201F-4878-BA37-EF4D6563BC07}" type="pres">
      <dgm:prSet presAssocID="{F0486503-76FE-452B-A1C1-E8783A56D0EC}" presName="hierChild1" presStyleCnt="0">
        <dgm:presLayoutVars>
          <dgm:chPref val="1"/>
          <dgm:dir/>
          <dgm:animOne val="branch"/>
          <dgm:animLvl val="lvl"/>
          <dgm:resizeHandles/>
        </dgm:presLayoutVars>
      </dgm:prSet>
      <dgm:spPr/>
    </dgm:pt>
    <dgm:pt modelId="{C128FB1F-4854-469C-8654-53FE2ADC9BC1}" type="pres">
      <dgm:prSet presAssocID="{633831BA-E8F5-4DB9-BDA5-0E3E979643FE}" presName="hierRoot1" presStyleCnt="0"/>
      <dgm:spPr/>
    </dgm:pt>
    <dgm:pt modelId="{ED75C106-4F3B-4A3C-980B-3C4CC5845EF7}" type="pres">
      <dgm:prSet presAssocID="{633831BA-E8F5-4DB9-BDA5-0E3E979643FE}" presName="composite" presStyleCnt="0"/>
      <dgm:spPr/>
    </dgm:pt>
    <dgm:pt modelId="{1D77CBD0-41F3-4E02-A582-17399F94734E}" type="pres">
      <dgm:prSet presAssocID="{633831BA-E8F5-4DB9-BDA5-0E3E979643FE}" presName="background" presStyleLbl="node0" presStyleIdx="0" presStyleCnt="3"/>
      <dgm:spPr/>
    </dgm:pt>
    <dgm:pt modelId="{2E2C9F00-E9F3-499F-BB38-EA89A069664A}" type="pres">
      <dgm:prSet presAssocID="{633831BA-E8F5-4DB9-BDA5-0E3E979643FE}" presName="text" presStyleLbl="fgAcc0" presStyleIdx="0" presStyleCnt="3">
        <dgm:presLayoutVars>
          <dgm:chPref val="3"/>
        </dgm:presLayoutVars>
      </dgm:prSet>
      <dgm:spPr/>
    </dgm:pt>
    <dgm:pt modelId="{B32B9F52-FD8A-4529-8632-005FFE65CAF6}" type="pres">
      <dgm:prSet presAssocID="{633831BA-E8F5-4DB9-BDA5-0E3E979643FE}" presName="hierChild2" presStyleCnt="0"/>
      <dgm:spPr/>
    </dgm:pt>
    <dgm:pt modelId="{9E4ECF66-A08C-4EBF-B9D5-ADDB43D7CA2B}" type="pres">
      <dgm:prSet presAssocID="{FEFEC742-6AE6-4288-9C3F-DBDA66B8E798}" presName="hierRoot1" presStyleCnt="0"/>
      <dgm:spPr/>
    </dgm:pt>
    <dgm:pt modelId="{F1C0368B-A89F-41B5-9166-E29B50FE50AF}" type="pres">
      <dgm:prSet presAssocID="{FEFEC742-6AE6-4288-9C3F-DBDA66B8E798}" presName="composite" presStyleCnt="0"/>
      <dgm:spPr/>
    </dgm:pt>
    <dgm:pt modelId="{1189ED93-094B-4951-8CFF-DB64252DBAB6}" type="pres">
      <dgm:prSet presAssocID="{FEFEC742-6AE6-4288-9C3F-DBDA66B8E798}" presName="background" presStyleLbl="node0" presStyleIdx="1" presStyleCnt="3"/>
      <dgm:spPr/>
    </dgm:pt>
    <dgm:pt modelId="{99BBFBD8-3AAE-4FCA-84EE-2EEB96763C60}" type="pres">
      <dgm:prSet presAssocID="{FEFEC742-6AE6-4288-9C3F-DBDA66B8E798}" presName="text" presStyleLbl="fgAcc0" presStyleIdx="1" presStyleCnt="3">
        <dgm:presLayoutVars>
          <dgm:chPref val="3"/>
        </dgm:presLayoutVars>
      </dgm:prSet>
      <dgm:spPr/>
    </dgm:pt>
    <dgm:pt modelId="{4FECF1EE-7B0D-47B5-A339-B690E17B2603}" type="pres">
      <dgm:prSet presAssocID="{FEFEC742-6AE6-4288-9C3F-DBDA66B8E798}" presName="hierChild2" presStyleCnt="0"/>
      <dgm:spPr/>
    </dgm:pt>
    <dgm:pt modelId="{7C0A2E14-68A9-4EB4-9785-5AFA7DCC8FED}" type="pres">
      <dgm:prSet presAssocID="{5E34FC09-2B88-4CF5-A1F7-F1DBD9B40345}" presName="hierRoot1" presStyleCnt="0"/>
      <dgm:spPr/>
    </dgm:pt>
    <dgm:pt modelId="{10C741E7-F4F8-4597-9757-6EC87549A09E}" type="pres">
      <dgm:prSet presAssocID="{5E34FC09-2B88-4CF5-A1F7-F1DBD9B40345}" presName="composite" presStyleCnt="0"/>
      <dgm:spPr/>
    </dgm:pt>
    <dgm:pt modelId="{711E3F04-7672-4D1C-BB43-D18CD682B92D}" type="pres">
      <dgm:prSet presAssocID="{5E34FC09-2B88-4CF5-A1F7-F1DBD9B40345}" presName="background" presStyleLbl="node0" presStyleIdx="2" presStyleCnt="3"/>
      <dgm:spPr/>
    </dgm:pt>
    <dgm:pt modelId="{5968A6E4-D949-4DD8-832F-63A7BC24D3E4}" type="pres">
      <dgm:prSet presAssocID="{5E34FC09-2B88-4CF5-A1F7-F1DBD9B40345}" presName="text" presStyleLbl="fgAcc0" presStyleIdx="2" presStyleCnt="3">
        <dgm:presLayoutVars>
          <dgm:chPref val="3"/>
        </dgm:presLayoutVars>
      </dgm:prSet>
      <dgm:spPr/>
    </dgm:pt>
    <dgm:pt modelId="{17B120A1-F6BF-46F8-947E-AF2F5AB4DD67}" type="pres">
      <dgm:prSet presAssocID="{5E34FC09-2B88-4CF5-A1F7-F1DBD9B40345}" presName="hierChild2" presStyleCnt="0"/>
      <dgm:spPr/>
    </dgm:pt>
  </dgm:ptLst>
  <dgm:cxnLst>
    <dgm:cxn modelId="{3A3AD703-3FC0-4C05-9830-6B566CA27785}" type="presOf" srcId="{5E34FC09-2B88-4CF5-A1F7-F1DBD9B40345}" destId="{5968A6E4-D949-4DD8-832F-63A7BC24D3E4}" srcOrd="0" destOrd="0" presId="urn:microsoft.com/office/officeart/2005/8/layout/hierarchy1"/>
    <dgm:cxn modelId="{7725C934-FD2D-46A9-91A8-D932B94CD330}" srcId="{F0486503-76FE-452B-A1C1-E8783A56D0EC}" destId="{FEFEC742-6AE6-4288-9C3F-DBDA66B8E798}" srcOrd="1" destOrd="0" parTransId="{58DE7FCC-4FC4-4E29-B6EE-FB8BE0A123F3}" sibTransId="{E609670D-024A-41FD-9DD4-F23335E78515}"/>
    <dgm:cxn modelId="{87444D6C-C7E9-401D-B6FD-CA884828B2AA}" srcId="{F0486503-76FE-452B-A1C1-E8783A56D0EC}" destId="{633831BA-E8F5-4DB9-BDA5-0E3E979643FE}" srcOrd="0" destOrd="0" parTransId="{F543D5CA-9B43-4373-8F3D-35485EF385F8}" sibTransId="{9026A1DA-52E5-4F15-B40A-C1DBB236B9F9}"/>
    <dgm:cxn modelId="{EA529171-9DD3-41A2-BC75-335C7324ABC6}" srcId="{F0486503-76FE-452B-A1C1-E8783A56D0EC}" destId="{5E34FC09-2B88-4CF5-A1F7-F1DBD9B40345}" srcOrd="2" destOrd="0" parTransId="{8E5A0F71-A458-456C-84A2-D84D4FE5A6B1}" sibTransId="{5D333A1A-DAEA-41AD-B275-A0D97079890B}"/>
    <dgm:cxn modelId="{12BE1078-DD43-4250-AE96-1ADAE770EFC3}" type="presOf" srcId="{FEFEC742-6AE6-4288-9C3F-DBDA66B8E798}" destId="{99BBFBD8-3AAE-4FCA-84EE-2EEB96763C60}" srcOrd="0" destOrd="0" presId="urn:microsoft.com/office/officeart/2005/8/layout/hierarchy1"/>
    <dgm:cxn modelId="{3EE17DB3-8768-4FB8-8511-41D1868C1637}" type="presOf" srcId="{F0486503-76FE-452B-A1C1-E8783A56D0EC}" destId="{6E7A11F4-201F-4878-BA37-EF4D6563BC07}" srcOrd="0" destOrd="0" presId="urn:microsoft.com/office/officeart/2005/8/layout/hierarchy1"/>
    <dgm:cxn modelId="{6BB20BB4-3E5F-43C0-A246-3DC8878406B5}" type="presOf" srcId="{633831BA-E8F5-4DB9-BDA5-0E3E979643FE}" destId="{2E2C9F00-E9F3-499F-BB38-EA89A069664A}" srcOrd="0" destOrd="0" presId="urn:microsoft.com/office/officeart/2005/8/layout/hierarchy1"/>
    <dgm:cxn modelId="{F2D80B5A-2DFB-4107-9854-5F42B3B47B1C}" type="presParOf" srcId="{6E7A11F4-201F-4878-BA37-EF4D6563BC07}" destId="{C128FB1F-4854-469C-8654-53FE2ADC9BC1}" srcOrd="0" destOrd="0" presId="urn:microsoft.com/office/officeart/2005/8/layout/hierarchy1"/>
    <dgm:cxn modelId="{EA9500A1-8A7F-48A5-8FC9-F298F926B4EA}" type="presParOf" srcId="{C128FB1F-4854-469C-8654-53FE2ADC9BC1}" destId="{ED75C106-4F3B-4A3C-980B-3C4CC5845EF7}" srcOrd="0" destOrd="0" presId="urn:microsoft.com/office/officeart/2005/8/layout/hierarchy1"/>
    <dgm:cxn modelId="{09986659-2826-4772-A3CC-254DC50B7D5F}" type="presParOf" srcId="{ED75C106-4F3B-4A3C-980B-3C4CC5845EF7}" destId="{1D77CBD0-41F3-4E02-A582-17399F94734E}" srcOrd="0" destOrd="0" presId="urn:microsoft.com/office/officeart/2005/8/layout/hierarchy1"/>
    <dgm:cxn modelId="{C7194AE3-8CB8-4452-9CF5-743D92F703D8}" type="presParOf" srcId="{ED75C106-4F3B-4A3C-980B-3C4CC5845EF7}" destId="{2E2C9F00-E9F3-499F-BB38-EA89A069664A}" srcOrd="1" destOrd="0" presId="urn:microsoft.com/office/officeart/2005/8/layout/hierarchy1"/>
    <dgm:cxn modelId="{DE2E04B4-A346-4018-B33B-33341F99985D}" type="presParOf" srcId="{C128FB1F-4854-469C-8654-53FE2ADC9BC1}" destId="{B32B9F52-FD8A-4529-8632-005FFE65CAF6}" srcOrd="1" destOrd="0" presId="urn:microsoft.com/office/officeart/2005/8/layout/hierarchy1"/>
    <dgm:cxn modelId="{DD7CB7C3-837D-4C42-9E71-450603F313BB}" type="presParOf" srcId="{6E7A11F4-201F-4878-BA37-EF4D6563BC07}" destId="{9E4ECF66-A08C-4EBF-B9D5-ADDB43D7CA2B}" srcOrd="1" destOrd="0" presId="urn:microsoft.com/office/officeart/2005/8/layout/hierarchy1"/>
    <dgm:cxn modelId="{3E839F3D-70FC-4FAE-9029-3B52AF067626}" type="presParOf" srcId="{9E4ECF66-A08C-4EBF-B9D5-ADDB43D7CA2B}" destId="{F1C0368B-A89F-41B5-9166-E29B50FE50AF}" srcOrd="0" destOrd="0" presId="urn:microsoft.com/office/officeart/2005/8/layout/hierarchy1"/>
    <dgm:cxn modelId="{F34319BC-DFD6-4E1E-994E-9E18C856259E}" type="presParOf" srcId="{F1C0368B-A89F-41B5-9166-E29B50FE50AF}" destId="{1189ED93-094B-4951-8CFF-DB64252DBAB6}" srcOrd="0" destOrd="0" presId="urn:microsoft.com/office/officeart/2005/8/layout/hierarchy1"/>
    <dgm:cxn modelId="{92AEE658-4599-4A7C-896B-7C4974F4B116}" type="presParOf" srcId="{F1C0368B-A89F-41B5-9166-E29B50FE50AF}" destId="{99BBFBD8-3AAE-4FCA-84EE-2EEB96763C60}" srcOrd="1" destOrd="0" presId="urn:microsoft.com/office/officeart/2005/8/layout/hierarchy1"/>
    <dgm:cxn modelId="{39676EEF-AAAF-4A48-9E6A-7E5424221D5A}" type="presParOf" srcId="{9E4ECF66-A08C-4EBF-B9D5-ADDB43D7CA2B}" destId="{4FECF1EE-7B0D-47B5-A339-B690E17B2603}" srcOrd="1" destOrd="0" presId="urn:microsoft.com/office/officeart/2005/8/layout/hierarchy1"/>
    <dgm:cxn modelId="{26505899-EEFE-4CF1-BDF5-5288D3F053EF}" type="presParOf" srcId="{6E7A11F4-201F-4878-BA37-EF4D6563BC07}" destId="{7C0A2E14-68A9-4EB4-9785-5AFA7DCC8FED}" srcOrd="2" destOrd="0" presId="urn:microsoft.com/office/officeart/2005/8/layout/hierarchy1"/>
    <dgm:cxn modelId="{22FDA997-524C-4868-8EAC-613C654909DC}" type="presParOf" srcId="{7C0A2E14-68A9-4EB4-9785-5AFA7DCC8FED}" destId="{10C741E7-F4F8-4597-9757-6EC87549A09E}" srcOrd="0" destOrd="0" presId="urn:microsoft.com/office/officeart/2005/8/layout/hierarchy1"/>
    <dgm:cxn modelId="{C75619EC-7A87-4F8B-8CE3-1338949F2BA1}" type="presParOf" srcId="{10C741E7-F4F8-4597-9757-6EC87549A09E}" destId="{711E3F04-7672-4D1C-BB43-D18CD682B92D}" srcOrd="0" destOrd="0" presId="urn:microsoft.com/office/officeart/2005/8/layout/hierarchy1"/>
    <dgm:cxn modelId="{4B016DDA-3E2F-46B8-BA04-EF578376CDDA}" type="presParOf" srcId="{10C741E7-F4F8-4597-9757-6EC87549A09E}" destId="{5968A6E4-D949-4DD8-832F-63A7BC24D3E4}" srcOrd="1" destOrd="0" presId="urn:microsoft.com/office/officeart/2005/8/layout/hierarchy1"/>
    <dgm:cxn modelId="{805E3C40-E8DD-4250-8A6D-6071DDFDFD8D}" type="presParOf" srcId="{7C0A2E14-68A9-4EB4-9785-5AFA7DCC8FED}" destId="{17B120A1-F6BF-46F8-947E-AF2F5AB4DD6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7CBD0-41F3-4E02-A582-17399F94734E}">
      <dsp:nvSpPr>
        <dsp:cNvPr id="0" name=""/>
        <dsp:cNvSpPr/>
      </dsp:nvSpPr>
      <dsp:spPr>
        <a:xfrm>
          <a:off x="0" y="687535"/>
          <a:ext cx="2025252" cy="1286035"/>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C9F00-E9F3-499F-BB38-EA89A069664A}">
      <dsp:nvSpPr>
        <dsp:cNvPr id="0" name=""/>
        <dsp:cNvSpPr/>
      </dsp:nvSpPr>
      <dsp:spPr>
        <a:xfrm>
          <a:off x="225028" y="901312"/>
          <a:ext cx="2025252" cy="1286035"/>
        </a:xfrm>
        <a:prstGeom prst="roundRect">
          <a:avLst>
            <a:gd name="adj" fmla="val 10000"/>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kern="1200"/>
            <a:t>Ukazuje na značaj problema;</a:t>
          </a:r>
          <a:endParaRPr lang="en-US" sz="2100" kern="1200"/>
        </a:p>
      </dsp:txBody>
      <dsp:txXfrm>
        <a:off x="262695" y="938979"/>
        <a:ext cx="1949918" cy="1210701"/>
      </dsp:txXfrm>
    </dsp:sp>
    <dsp:sp modelId="{1189ED93-094B-4951-8CFF-DB64252DBAB6}">
      <dsp:nvSpPr>
        <dsp:cNvPr id="0" name=""/>
        <dsp:cNvSpPr/>
      </dsp:nvSpPr>
      <dsp:spPr>
        <a:xfrm>
          <a:off x="2475308" y="687535"/>
          <a:ext cx="2025252" cy="1286035"/>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BBFBD8-3AAE-4FCA-84EE-2EEB96763C60}">
      <dsp:nvSpPr>
        <dsp:cNvPr id="0" name=""/>
        <dsp:cNvSpPr/>
      </dsp:nvSpPr>
      <dsp:spPr>
        <a:xfrm>
          <a:off x="2700336" y="901312"/>
          <a:ext cx="2025252" cy="1286035"/>
        </a:xfrm>
        <a:prstGeom prst="roundRect">
          <a:avLst>
            <a:gd name="adj" fmla="val 10000"/>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kern="1200"/>
            <a:t>Formuliše problem;</a:t>
          </a:r>
          <a:endParaRPr lang="en-US" sz="2100" kern="1200"/>
        </a:p>
      </dsp:txBody>
      <dsp:txXfrm>
        <a:off x="2738003" y="938979"/>
        <a:ext cx="1949918" cy="1210701"/>
      </dsp:txXfrm>
    </dsp:sp>
    <dsp:sp modelId="{711E3F04-7672-4D1C-BB43-D18CD682B92D}">
      <dsp:nvSpPr>
        <dsp:cNvPr id="0" name=""/>
        <dsp:cNvSpPr/>
      </dsp:nvSpPr>
      <dsp:spPr>
        <a:xfrm>
          <a:off x="4950616" y="687535"/>
          <a:ext cx="2025252" cy="1286035"/>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8A6E4-D949-4DD8-832F-63A7BC24D3E4}">
      <dsp:nvSpPr>
        <dsp:cNvPr id="0" name=""/>
        <dsp:cNvSpPr/>
      </dsp:nvSpPr>
      <dsp:spPr>
        <a:xfrm>
          <a:off x="5175644" y="901312"/>
          <a:ext cx="2025252" cy="1286035"/>
        </a:xfrm>
        <a:prstGeom prst="roundRect">
          <a:avLst>
            <a:gd name="adj" fmla="val 10000"/>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kern="1200"/>
            <a:t>Nagoveštava cilj rada u poslednjoj rečenici. </a:t>
          </a:r>
          <a:endParaRPr lang="en-US" sz="2100" kern="1200"/>
        </a:p>
      </dsp:txBody>
      <dsp:txXfrm>
        <a:off x="5213311" y="938979"/>
        <a:ext cx="1949918" cy="12107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7BB04F8-27E1-46C5-B4F1-0CD272E9134C}" type="slidenum">
              <a:rPr lang="en-US"/>
              <a:pPr/>
              <a:t>‹#›</a:t>
            </a:fld>
            <a:endParaRPr lang="en-US"/>
          </a:p>
        </p:txBody>
      </p:sp>
    </p:spTree>
    <p:extLst>
      <p:ext uri="{BB962C8B-B14F-4D97-AF65-F5344CB8AC3E}">
        <p14:creationId xmlns:p14="http://schemas.microsoft.com/office/powerpoint/2010/main" val="22897078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C2D6643F-E6F7-4B11-819A-4A69F11BD68B}" type="datetimeFigureOut">
              <a:rPr lang="sr-Latn-RS" smtClean="0"/>
              <a:t>6.11.2022.</a:t>
            </a:fld>
            <a:endParaRPr lang="sr-Latn-RS"/>
          </a:p>
        </p:txBody>
      </p:sp>
      <p:sp>
        <p:nvSpPr>
          <p:cNvPr id="5" name="Footer Placeholder 4"/>
          <p:cNvSpPr>
            <a:spLocks noGrp="1"/>
          </p:cNvSpPr>
          <p:nvPr>
            <p:ph type="ftr" sz="quarter" idx="11"/>
          </p:nvPr>
        </p:nvSpPr>
        <p:spPr>
          <a:xfrm>
            <a:off x="1921934" y="5054602"/>
            <a:ext cx="4064860" cy="279400"/>
          </a:xfrm>
        </p:spPr>
        <p:txBody>
          <a:bodyPr/>
          <a:lstStyle/>
          <a:p>
            <a:endParaRPr lang="sr-Latn-RS"/>
          </a:p>
        </p:txBody>
      </p:sp>
      <p:sp>
        <p:nvSpPr>
          <p:cNvPr id="6" name="Slide Number Placeholder 5"/>
          <p:cNvSpPr>
            <a:spLocks noGrp="1"/>
          </p:cNvSpPr>
          <p:nvPr>
            <p:ph type="sldNum" sz="quarter" idx="12"/>
          </p:nvPr>
        </p:nvSpPr>
        <p:spPr>
          <a:xfrm>
            <a:off x="6817317" y="5054602"/>
            <a:ext cx="413483" cy="279400"/>
          </a:xfrm>
        </p:spPr>
        <p:txBody>
          <a:bodyPr/>
          <a:lstStyle/>
          <a:p>
            <a:fld id="{167D369D-2111-465E-9C4E-3539BB936D9A}" type="slidenum">
              <a:rPr lang="sr-Latn-RS" smtClean="0"/>
              <a:t>‹#›</a:t>
            </a:fld>
            <a:endParaRPr lang="sr-Latn-R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63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167D369D-2111-465E-9C4E-3539BB936D9A}" type="slidenum">
              <a:rPr lang="sr-Latn-RS" smtClean="0"/>
              <a:t>‹#›</a:t>
            </a:fld>
            <a:endParaRPr lang="sr-Latn-RS"/>
          </a:p>
        </p:txBody>
      </p:sp>
    </p:spTree>
    <p:extLst>
      <p:ext uri="{BB962C8B-B14F-4D97-AF65-F5344CB8AC3E}">
        <p14:creationId xmlns:p14="http://schemas.microsoft.com/office/powerpoint/2010/main" val="370811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67D369D-2111-465E-9C4E-3539BB936D9A}" type="slidenum">
              <a:rPr lang="sr-Latn-RS" smtClean="0"/>
              <a:t>‹#›</a:t>
            </a:fld>
            <a:endParaRPr lang="sr-Latn-R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577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67D369D-2111-465E-9C4E-3539BB936D9A}" type="slidenum">
              <a:rPr lang="sr-Latn-RS" smtClean="0"/>
              <a:t>‹#›</a:t>
            </a:fld>
            <a:endParaRPr lang="sr-Latn-R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519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67D369D-2111-465E-9C4E-3539BB936D9A}" type="slidenum">
              <a:rPr lang="sr-Latn-RS" smtClean="0"/>
              <a:t>‹#›</a:t>
            </a:fld>
            <a:endParaRPr lang="sr-Latn-RS"/>
          </a:p>
        </p:txBody>
      </p:sp>
    </p:spTree>
    <p:extLst>
      <p:ext uri="{BB962C8B-B14F-4D97-AF65-F5344CB8AC3E}">
        <p14:creationId xmlns:p14="http://schemas.microsoft.com/office/powerpoint/2010/main" val="1982418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67D369D-2111-465E-9C4E-3539BB936D9A}" type="slidenum">
              <a:rPr lang="sr-Latn-RS" smtClean="0"/>
              <a:t>‹#›</a:t>
            </a:fld>
            <a:endParaRPr lang="sr-Latn-R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998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67D369D-2111-465E-9C4E-3539BB936D9A}" type="slidenum">
              <a:rPr lang="sr-Latn-RS" smtClean="0"/>
              <a:t>‹#›</a:t>
            </a:fld>
            <a:endParaRPr lang="sr-Latn-R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707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67D369D-2111-465E-9C4E-3539BB936D9A}" type="slidenum">
              <a:rPr lang="sr-Latn-RS" smtClean="0"/>
              <a:t>‹#›</a:t>
            </a:fld>
            <a:endParaRPr lang="sr-Latn-R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8860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67D369D-2111-465E-9C4E-3539BB936D9A}" type="slidenum">
              <a:rPr lang="sr-Latn-RS" smtClean="0"/>
              <a:t>‹#›</a:t>
            </a:fld>
            <a:endParaRPr lang="sr-Latn-R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15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67D369D-2111-465E-9C4E-3539BB936D9A}" type="slidenum">
              <a:rPr lang="sr-Latn-RS" smtClean="0"/>
              <a:t>‹#›</a:t>
            </a:fld>
            <a:endParaRPr lang="sr-Latn-RS"/>
          </a:p>
        </p:txBody>
      </p:sp>
    </p:spTree>
    <p:extLst>
      <p:ext uri="{BB962C8B-B14F-4D97-AF65-F5344CB8AC3E}">
        <p14:creationId xmlns:p14="http://schemas.microsoft.com/office/powerpoint/2010/main" val="174630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67D369D-2111-465E-9C4E-3539BB936D9A}" type="slidenum">
              <a:rPr lang="sr-Latn-RS" smtClean="0"/>
              <a:t>‹#›</a:t>
            </a:fld>
            <a:endParaRPr lang="sr-Latn-R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818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167D369D-2111-465E-9C4E-3539BB936D9A}" type="slidenum">
              <a:rPr lang="sr-Latn-RS" smtClean="0"/>
              <a:t>‹#›</a:t>
            </a:fld>
            <a:endParaRPr lang="sr-Latn-RS"/>
          </a:p>
        </p:txBody>
      </p:sp>
    </p:spTree>
    <p:extLst>
      <p:ext uri="{BB962C8B-B14F-4D97-AF65-F5344CB8AC3E}">
        <p14:creationId xmlns:p14="http://schemas.microsoft.com/office/powerpoint/2010/main" val="116781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167D369D-2111-465E-9C4E-3539BB936D9A}" type="slidenum">
              <a:rPr lang="sr-Latn-RS" smtClean="0"/>
              <a:t>‹#›</a:t>
            </a:fld>
            <a:endParaRPr lang="sr-Latn-R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674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167D369D-2111-465E-9C4E-3539BB936D9A}" type="slidenum">
              <a:rPr lang="sr-Latn-RS" smtClean="0"/>
              <a:t>‹#›</a:t>
            </a:fld>
            <a:endParaRPr lang="sr-Latn-R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921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167D369D-2111-465E-9C4E-3539BB936D9A}" type="slidenum">
              <a:rPr lang="sr-Latn-RS" smtClean="0"/>
              <a:t>‹#›</a:t>
            </a:fld>
            <a:endParaRPr lang="sr-Latn-RS"/>
          </a:p>
        </p:txBody>
      </p:sp>
    </p:spTree>
    <p:extLst>
      <p:ext uri="{BB962C8B-B14F-4D97-AF65-F5344CB8AC3E}">
        <p14:creationId xmlns:p14="http://schemas.microsoft.com/office/powerpoint/2010/main" val="364533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167D369D-2111-465E-9C4E-3539BB936D9A}" type="slidenum">
              <a:rPr lang="sr-Latn-RS" smtClean="0"/>
              <a:t>‹#›</a:t>
            </a:fld>
            <a:endParaRPr lang="sr-Latn-R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80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D6643F-E6F7-4B11-819A-4A69F11BD68B}" type="datetimeFigureOut">
              <a:rPr lang="sr-Latn-RS" smtClean="0"/>
              <a:t>6.11.2022.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167D369D-2111-465E-9C4E-3539BB936D9A}" type="slidenum">
              <a:rPr lang="sr-Latn-RS" smtClean="0"/>
              <a:t>‹#›</a:t>
            </a:fld>
            <a:endParaRPr lang="sr-Latn-RS"/>
          </a:p>
        </p:txBody>
      </p:sp>
    </p:spTree>
    <p:extLst>
      <p:ext uri="{BB962C8B-B14F-4D97-AF65-F5344CB8AC3E}">
        <p14:creationId xmlns:p14="http://schemas.microsoft.com/office/powerpoint/2010/main" val="281891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D6643F-E6F7-4B11-819A-4A69F11BD68B}" type="datetimeFigureOut">
              <a:rPr lang="sr-Latn-RS" smtClean="0"/>
              <a:t>6.11.2022.</a:t>
            </a:fld>
            <a:endParaRPr lang="sr-Latn-R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r-Latn-R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7D369D-2111-465E-9C4E-3539BB936D9A}" type="slidenum">
              <a:rPr lang="sr-Latn-RS" smtClean="0"/>
              <a:t>‹#›</a:t>
            </a:fld>
            <a:endParaRPr lang="sr-Latn-RS"/>
          </a:p>
        </p:txBody>
      </p:sp>
    </p:spTree>
    <p:extLst>
      <p:ext uri="{BB962C8B-B14F-4D97-AF65-F5344CB8AC3E}">
        <p14:creationId xmlns:p14="http://schemas.microsoft.com/office/powerpoint/2010/main" val="20261727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qcpages.qc.cuny.edu/writing/history/assignments/bookreviews.html" TargetMode="External"/><Relationship Id="rId2" Type="http://schemas.openxmlformats.org/officeDocument/2006/relationships/hyperlink" Target="http://citaliste.rs/citaliste_files/pisanje.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7F8D4D-E183-48BD-9A7E-953CD081893F}"/>
              </a:ext>
            </a:extLst>
          </p:cNvPr>
          <p:cNvSpPr>
            <a:spLocks noGrp="1"/>
          </p:cNvSpPr>
          <p:nvPr>
            <p:ph type="title"/>
          </p:nvPr>
        </p:nvSpPr>
        <p:spPr>
          <a:xfrm>
            <a:off x="1115616" y="2060848"/>
            <a:ext cx="6859984" cy="288032"/>
          </a:xfrm>
        </p:spPr>
        <p:txBody>
          <a:bodyPr>
            <a:normAutofit fontScale="90000"/>
          </a:bodyPr>
          <a:lstStyle/>
          <a:p>
            <a:r>
              <a:rPr lang="sr-Latn-RS" b="1" dirty="0"/>
              <a:t>Protokol pisanja naučnog rada</a:t>
            </a:r>
            <a:br>
              <a:rPr lang="sr-Latn-RS" dirty="0"/>
            </a:br>
            <a:br>
              <a:rPr lang="sr-Latn-RS" dirty="0"/>
            </a:br>
            <a:br>
              <a:rPr lang="sr-Latn-RS" dirty="0"/>
            </a:br>
            <a:r>
              <a:rPr lang="sr-Latn-RS" dirty="0"/>
              <a:t>Predavanje I</a:t>
            </a:r>
            <a:r>
              <a:rPr lang="en-US" dirty="0"/>
              <a:t>V</a:t>
            </a:r>
            <a:br>
              <a:rPr lang="sr-Latn-RS" dirty="0"/>
            </a:br>
            <a:r>
              <a:rPr lang="sr-Latn-RS" sz="2200" dirty="0"/>
              <a:t>Master studije</a:t>
            </a:r>
          </a:p>
        </p:txBody>
      </p:sp>
      <p:pic>
        <p:nvPicPr>
          <p:cNvPr id="4" name="Content Placeholder 3">
            <a:extLst>
              <a:ext uri="{FF2B5EF4-FFF2-40B4-BE49-F238E27FC236}">
                <a16:creationId xmlns:a16="http://schemas.microsoft.com/office/drawing/2014/main" id="{C824626A-4BCF-44BF-BBA6-BB57E9ADF53A}"/>
              </a:ext>
            </a:extLst>
          </p:cNvPr>
          <p:cNvPicPr>
            <a:picLocks noGrp="1" noChangeAspect="1"/>
          </p:cNvPicPr>
          <p:nvPr>
            <p:ph idx="1"/>
          </p:nvPr>
        </p:nvPicPr>
        <p:blipFill>
          <a:blip r:embed="rId2"/>
          <a:stretch>
            <a:fillRect/>
          </a:stretch>
        </p:blipFill>
        <p:spPr>
          <a:xfrm>
            <a:off x="5364088" y="4221088"/>
            <a:ext cx="2883658" cy="1591194"/>
          </a:xfrm>
          <a:prstGeom prst="rect">
            <a:avLst/>
          </a:prstGeom>
        </p:spPr>
      </p:pic>
      <p:sp>
        <p:nvSpPr>
          <p:cNvPr id="5" name="Rectangle 4">
            <a:extLst>
              <a:ext uri="{FF2B5EF4-FFF2-40B4-BE49-F238E27FC236}">
                <a16:creationId xmlns:a16="http://schemas.microsoft.com/office/drawing/2014/main" id="{47C4E4EB-75CF-447F-8AFE-1E46FC08799D}"/>
              </a:ext>
            </a:extLst>
          </p:cNvPr>
          <p:cNvSpPr/>
          <p:nvPr/>
        </p:nvSpPr>
        <p:spPr>
          <a:xfrm>
            <a:off x="1619672" y="5090992"/>
            <a:ext cx="5112568" cy="646331"/>
          </a:xfrm>
          <a:prstGeom prst="rect">
            <a:avLst/>
          </a:prstGeom>
        </p:spPr>
        <p:txBody>
          <a:bodyPr wrap="square">
            <a:spAutoFit/>
          </a:bodyPr>
          <a:lstStyle/>
          <a:p>
            <a:r>
              <a:rPr lang="en-US" dirty="0"/>
              <a:t> </a:t>
            </a:r>
            <a:r>
              <a:rPr lang="en-US" dirty="0" err="1"/>
              <a:t>Prof.dr</a:t>
            </a:r>
            <a:r>
              <a:rPr lang="en-US" dirty="0"/>
              <a:t> Mirjana Radović-Marković</a:t>
            </a:r>
          </a:p>
          <a:p>
            <a:endParaRPr lang="en-US" dirty="0"/>
          </a:p>
        </p:txBody>
      </p:sp>
    </p:spTree>
    <p:extLst>
      <p:ext uri="{BB962C8B-B14F-4D97-AF65-F5344CB8AC3E}">
        <p14:creationId xmlns:p14="http://schemas.microsoft.com/office/powerpoint/2010/main" val="4173001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6" name="Group 9">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pPr>
              <a:lnSpc>
                <a:spcPct val="90000"/>
              </a:lnSpc>
            </a:pPr>
            <a:br>
              <a:rPr lang="sr-Latn-RS" sz="2800" b="1"/>
            </a:br>
            <a:r>
              <a:rPr lang="sr-Latn-RS" sz="2800" b="1"/>
              <a:t>Metodologija rada</a:t>
            </a:r>
            <a:br>
              <a:rPr lang="en-US" sz="2800" b="1"/>
            </a:br>
            <a:endParaRPr lang="en-US" sz="2800" b="1"/>
          </a:p>
        </p:txBody>
      </p:sp>
      <p:cxnSp>
        <p:nvCxnSpPr>
          <p:cNvPr id="16" name="Straight Connector 15">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a:lnSpc>
                <a:spcPct val="90000"/>
              </a:lnSpc>
            </a:pPr>
            <a:r>
              <a:rPr lang="sr-Latn-RS" sz="1500"/>
              <a:t>U metodološkom delu potrebno je opisati sve postupke kako je sprovedeno istraživanje. </a:t>
            </a:r>
            <a:endParaRPr lang="en-US" sz="1500"/>
          </a:p>
          <a:p>
            <a:pPr lvl="0">
              <a:lnSpc>
                <a:spcPct val="90000"/>
              </a:lnSpc>
            </a:pPr>
            <a:r>
              <a:rPr lang="sr-Latn-RS" sz="1500"/>
              <a:t>Metodologija rada sadrži:</a:t>
            </a:r>
            <a:endParaRPr lang="en-US" sz="1500"/>
          </a:p>
          <a:p>
            <a:pPr lvl="0">
              <a:lnSpc>
                <a:spcPct val="90000"/>
              </a:lnSpc>
              <a:buFont typeface="Wingdings" pitchFamily="2" charset="2"/>
              <a:buChar char="ü"/>
            </a:pPr>
            <a:r>
              <a:rPr lang="sr-Latn-RS" sz="1500"/>
              <a:t>Detaljan opis načina rada</a:t>
            </a:r>
            <a:endParaRPr lang="en-US" sz="1500"/>
          </a:p>
          <a:p>
            <a:pPr lvl="0">
              <a:lnSpc>
                <a:spcPct val="90000"/>
              </a:lnSpc>
              <a:buFont typeface="Wingdings" pitchFamily="2" charset="2"/>
              <a:buChar char="ü"/>
            </a:pPr>
            <a:r>
              <a:rPr lang="sr-Latn-RS" sz="1500"/>
              <a:t>Izvor prikupljenih podataka</a:t>
            </a:r>
            <a:endParaRPr lang="en-US" sz="1500"/>
          </a:p>
          <a:p>
            <a:pPr lvl="0">
              <a:lnSpc>
                <a:spcPct val="90000"/>
              </a:lnSpc>
              <a:buFont typeface="Wingdings" pitchFamily="2" charset="2"/>
              <a:buChar char="ü"/>
            </a:pPr>
            <a:r>
              <a:rPr lang="sr-Latn-RS" sz="1500"/>
              <a:t>Subjekt, vreme i mesto istraživanja</a:t>
            </a:r>
            <a:endParaRPr lang="en-US" sz="1500"/>
          </a:p>
          <a:p>
            <a:pPr lvl="0">
              <a:lnSpc>
                <a:spcPct val="90000"/>
              </a:lnSpc>
              <a:buFont typeface="Wingdings" pitchFamily="2" charset="2"/>
              <a:buChar char="ü"/>
            </a:pPr>
            <a:r>
              <a:rPr lang="sr-Latn-RS" sz="1500"/>
              <a:t>Predmet istraživanja</a:t>
            </a:r>
            <a:endParaRPr lang="en-US" sz="1500"/>
          </a:p>
          <a:p>
            <a:pPr lvl="0">
              <a:lnSpc>
                <a:spcPct val="90000"/>
              </a:lnSpc>
              <a:buFont typeface="Wingdings" pitchFamily="2" charset="2"/>
              <a:buChar char="ü"/>
            </a:pPr>
            <a:r>
              <a:rPr lang="sr-Latn-RS" sz="1500"/>
              <a:t>Način istraživanja</a:t>
            </a:r>
            <a:endParaRPr lang="en-US" sz="1500"/>
          </a:p>
          <a:p>
            <a:pPr lvl="0">
              <a:lnSpc>
                <a:spcPct val="90000"/>
              </a:lnSpc>
              <a:buFont typeface="Wingdings" pitchFamily="2" charset="2"/>
              <a:buChar char="ü"/>
            </a:pPr>
            <a:r>
              <a:rPr lang="sr-Latn-RS" sz="1500"/>
              <a:t>Način obrade podataka - statistička metodologija</a:t>
            </a:r>
            <a:endParaRPr lang="en-US" sz="1500"/>
          </a:p>
          <a:p>
            <a:pPr lvl="0">
              <a:lnSpc>
                <a:spcPct val="90000"/>
              </a:lnSpc>
              <a:buFont typeface="Wingdings" pitchFamily="2" charset="2"/>
              <a:buChar char="ü"/>
            </a:pPr>
            <a:r>
              <a:rPr lang="sr-Latn-RS" sz="1500"/>
              <a:t>Uzorak, testiranje hipoteze, način provere statističke značajnosti.</a:t>
            </a:r>
            <a:endParaRPr lang="en-US" sz="1500"/>
          </a:p>
          <a:p>
            <a:pPr>
              <a:lnSpc>
                <a:spcPct val="90000"/>
              </a:lnSpc>
              <a:buFont typeface="Wingdings" pitchFamily="2" charset="2"/>
              <a:buChar char="ü"/>
            </a:pPr>
            <a:endParaRPr lang="en-US"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6"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pPr>
              <a:lnSpc>
                <a:spcPct val="90000"/>
              </a:lnSpc>
            </a:pPr>
            <a:br>
              <a:rPr lang="sr-Latn-RS" sz="2800"/>
            </a:br>
            <a:r>
              <a:rPr lang="sr-Latn-RS" sz="2800" b="1"/>
              <a:t>Diskusija rezultata rada</a:t>
            </a:r>
            <a:br>
              <a:rPr lang="en-US" sz="2800" b="1"/>
            </a:br>
            <a:endParaRPr lang="en-US" sz="2800" b="1"/>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a:lnSpc>
                <a:spcPct val="90000"/>
              </a:lnSpc>
            </a:pPr>
            <a:r>
              <a:rPr lang="sr-Latn-RS" sz="1900"/>
              <a:t>Treba objasniti sličnosti i razlike između dobijenih rezultata i drugih sličnih istraživanja. </a:t>
            </a:r>
            <a:endParaRPr lang="en-US" sz="1900"/>
          </a:p>
          <a:p>
            <a:pPr>
              <a:lnSpc>
                <a:spcPct val="90000"/>
              </a:lnSpc>
            </a:pPr>
            <a:r>
              <a:rPr lang="sr-Latn-RS" sz="1900"/>
              <a:t>U diskusiji treba biti vođen sledećim pitanjima:</a:t>
            </a:r>
            <a:endParaRPr lang="en-US" sz="1900"/>
          </a:p>
          <a:p>
            <a:pPr lvl="0">
              <a:lnSpc>
                <a:spcPct val="90000"/>
              </a:lnSpc>
            </a:pPr>
            <a:r>
              <a:rPr lang="sr-Latn-RS" sz="1900"/>
              <a:t>Kakav je doprinos rada?</a:t>
            </a:r>
            <a:endParaRPr lang="en-US" sz="1900"/>
          </a:p>
          <a:p>
            <a:pPr lvl="0">
              <a:lnSpc>
                <a:spcPct val="90000"/>
              </a:lnSpc>
            </a:pPr>
            <a:r>
              <a:rPr lang="sr-Latn-RS" sz="1900"/>
              <a:t>Koliko je istraživanje pomoglo rešavanju izvornog problema?</a:t>
            </a:r>
            <a:endParaRPr lang="en-US" sz="1900"/>
          </a:p>
          <a:p>
            <a:pPr lvl="0">
              <a:lnSpc>
                <a:spcPct val="90000"/>
              </a:lnSpc>
            </a:pPr>
            <a:r>
              <a:rPr lang="sr-Latn-RS" sz="1900"/>
              <a:t>Koji zaključci se mogu izvući iz istraživanja?</a:t>
            </a:r>
            <a:endParaRPr lang="en-US" sz="1900"/>
          </a:p>
          <a:p>
            <a:pPr>
              <a:lnSpc>
                <a:spcPct val="90000"/>
              </a:lnSpc>
            </a:pPr>
            <a:r>
              <a:rPr lang="sr-Latn-RS" sz="1900"/>
              <a:t>Posebno je važno naglasiti da u diskusiji rezultata rada treba da se da spoj literature i rezultata rada. Tu dolazi do izražaja kreativnost, znanje, iskustvo autora u odnosu na dobijene rezultate i način kako ih tumači. </a:t>
            </a:r>
            <a:endParaRPr lang="en-US" sz="1900"/>
          </a:p>
          <a:p>
            <a:pPr>
              <a:lnSpc>
                <a:spcPct val="90000"/>
              </a:lnSpc>
            </a:pPr>
            <a:endParaRPr lang="en-US"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6" name="Group 9">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pPr>
              <a:lnSpc>
                <a:spcPct val="90000"/>
              </a:lnSpc>
            </a:pPr>
            <a:br>
              <a:rPr lang="sr-Latn-RS" sz="2800"/>
            </a:br>
            <a:r>
              <a:rPr lang="sr-Latn-RS" sz="2800"/>
              <a:t>Zaključak rada</a:t>
            </a:r>
            <a:br>
              <a:rPr lang="en-US" sz="2800"/>
            </a:br>
            <a:endParaRPr lang="en-US" sz="2800"/>
          </a:p>
        </p:txBody>
      </p:sp>
      <p:cxnSp>
        <p:nvCxnSpPr>
          <p:cNvPr id="16" name="Straight Connector 15">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a:lnSpc>
                <a:spcPct val="90000"/>
              </a:lnSpc>
            </a:pPr>
            <a:r>
              <a:rPr lang="sr-Latn-RS" sz="1500"/>
              <a:t> Ne treba navoditi tuđe zaključke, nego svoje, koji su proistekli iz istraživanja. Oni se navode taksativno, u obliku kratkih rečenica. </a:t>
            </a:r>
            <a:endParaRPr lang="en-US" sz="1500"/>
          </a:p>
          <a:p>
            <a:pPr>
              <a:lnSpc>
                <a:spcPct val="90000"/>
              </a:lnSpc>
            </a:pPr>
            <a:r>
              <a:rPr lang="hr-HR" sz="1500"/>
              <a:t>Može se koristiti RERUN metod kod pisanja zaključka. RERUN je akronim, tj. skraćenica za početne nazive pet vrsta informacija koje zaključak treba da sadrži:</a:t>
            </a:r>
            <a:endParaRPr lang="en-US" sz="1500"/>
          </a:p>
          <a:p>
            <a:pPr>
              <a:lnSpc>
                <a:spcPct val="90000"/>
              </a:lnSpc>
            </a:pPr>
            <a:r>
              <a:rPr lang="hr-HR" sz="1500"/>
              <a:t> R (</a:t>
            </a:r>
            <a:r>
              <a:rPr lang="sr-Latn-RS" sz="1500" b="1"/>
              <a:t>Recall):</a:t>
            </a:r>
            <a:r>
              <a:rPr lang="sr-Latn-RS" sz="1500"/>
              <a:t> </a:t>
            </a:r>
            <a:r>
              <a:rPr lang="hr-HR" sz="1500"/>
              <a:t>Opišite ukratko predmet istraživanja. </a:t>
            </a:r>
            <a:endParaRPr lang="en-US" sz="1500"/>
          </a:p>
          <a:p>
            <a:pPr>
              <a:lnSpc>
                <a:spcPct val="90000"/>
              </a:lnSpc>
            </a:pPr>
            <a:r>
              <a:rPr lang="hr-HR" sz="1500"/>
              <a:t> E (</a:t>
            </a:r>
            <a:r>
              <a:rPr lang="sr-Latn-RS" sz="1500" b="1"/>
              <a:t>Explain):</a:t>
            </a:r>
            <a:r>
              <a:rPr lang="sr-Latn-RS" sz="1500"/>
              <a:t> </a:t>
            </a:r>
            <a:r>
              <a:rPr lang="hr-HR" sz="1500"/>
              <a:t>Objasnite svrhu istraživanja. </a:t>
            </a:r>
            <a:endParaRPr lang="en-US" sz="1500"/>
          </a:p>
          <a:p>
            <a:pPr>
              <a:lnSpc>
                <a:spcPct val="90000"/>
              </a:lnSpc>
            </a:pPr>
            <a:r>
              <a:rPr lang="hr-HR" sz="1500"/>
              <a:t> R (</a:t>
            </a:r>
            <a:r>
              <a:rPr lang="sr-Latn-RS" sz="1500" b="1"/>
              <a:t>Results)</a:t>
            </a:r>
            <a:r>
              <a:rPr lang="hr-HR" sz="1500"/>
              <a:t>: Objasnite dobijene rezultate, uključujući koja hipoteza je podržana tokom istraživanja. </a:t>
            </a:r>
            <a:endParaRPr lang="en-US" sz="1500"/>
          </a:p>
          <a:p>
            <a:pPr>
              <a:lnSpc>
                <a:spcPct val="90000"/>
              </a:lnSpc>
            </a:pPr>
            <a:r>
              <a:rPr lang="hr-HR" sz="1500"/>
              <a:t> U</a:t>
            </a:r>
            <a:r>
              <a:rPr lang="hr-HR" sz="1500" b="1"/>
              <a:t> (Uncertainty)</a:t>
            </a:r>
            <a:r>
              <a:rPr lang="hr-HR" sz="1500"/>
              <a:t>: Opišite eventualne nesigurnosti i ograničenja koja postoje (ako postoje) tokom istraživanja. </a:t>
            </a:r>
            <a:endParaRPr lang="en-US" sz="1500"/>
          </a:p>
          <a:p>
            <a:pPr>
              <a:lnSpc>
                <a:spcPct val="90000"/>
              </a:lnSpc>
            </a:pPr>
            <a:r>
              <a:rPr lang="hr-HR" sz="1500"/>
              <a:t> N (</a:t>
            </a:r>
            <a:r>
              <a:rPr lang="sr-Latn-RS" sz="1500" b="1"/>
              <a:t>New):</a:t>
            </a:r>
            <a:r>
              <a:rPr lang="sr-Latn-RS" sz="1500"/>
              <a:t> </a:t>
            </a:r>
            <a:r>
              <a:rPr lang="hr-HR" sz="1500"/>
              <a:t>Napišite do kakvih ste novih rezultata došli. </a:t>
            </a:r>
            <a:endParaRPr lang="en-US" sz="1500"/>
          </a:p>
          <a:p>
            <a:pPr>
              <a:lnSpc>
                <a:spcPct val="90000"/>
              </a:lnSpc>
            </a:pPr>
            <a:endParaRPr lang="en-US"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2060"/>
            </a:solidFill>
          </a:ln>
        </p:spPr>
        <p:txBody>
          <a:bodyPr/>
          <a:lstStyle/>
          <a:p>
            <a:pPr algn="ctr"/>
            <a:r>
              <a:rPr lang="sr-Latn-RS" sz="3600" dirty="0">
                <a:solidFill>
                  <a:srgbClr val="002060"/>
                </a:solidFill>
              </a:rPr>
              <a:t>Preporučena literatura</a:t>
            </a:r>
          </a:p>
        </p:txBody>
      </p:sp>
      <p:sp>
        <p:nvSpPr>
          <p:cNvPr id="3" name="Rectangle 2"/>
          <p:cNvSpPr/>
          <p:nvPr/>
        </p:nvSpPr>
        <p:spPr>
          <a:xfrm>
            <a:off x="899592" y="3013502"/>
            <a:ext cx="7560840" cy="2677656"/>
          </a:xfrm>
          <a:prstGeom prst="rect">
            <a:avLst/>
          </a:prstGeom>
        </p:spPr>
        <p:txBody>
          <a:bodyPr wrap="square">
            <a:spAutoFit/>
          </a:bodyPr>
          <a:lstStyle/>
          <a:p>
            <a:pPr algn="l"/>
            <a:r>
              <a:rPr lang="sr-Latn-RS" dirty="0"/>
              <a:t>Prikaz knjiga</a:t>
            </a:r>
          </a:p>
          <a:p>
            <a:pPr algn="l"/>
            <a:r>
              <a:rPr lang="sr-Latn-RS" dirty="0">
                <a:hlinkClick r:id="rId2"/>
              </a:rPr>
              <a:t>http://citaliste.rs/citaliste_files/pisanje.pdf</a:t>
            </a:r>
            <a:endParaRPr lang="sr-Latn-RS" dirty="0"/>
          </a:p>
          <a:p>
            <a:pPr algn="l"/>
            <a:endParaRPr lang="sr-Latn-RS" dirty="0"/>
          </a:p>
          <a:p>
            <a:pPr algn="l"/>
            <a:r>
              <a:rPr lang="sr-Latn-RS" dirty="0">
                <a:hlinkClick r:id="rId3"/>
              </a:rPr>
              <a:t>http://qcpages.qc.cuny.edu/writing/history/assignments/bookreviews.html</a:t>
            </a:r>
            <a:endParaRPr lang="sr-Latn-RS" dirty="0"/>
          </a:p>
          <a:p>
            <a:pPr algn="l"/>
            <a:endParaRPr lang="sr-Latn-RS" dirty="0"/>
          </a:p>
          <a:p>
            <a:pPr algn="l"/>
            <a:endParaRPr lang="sr-Latn-RS" dirty="0"/>
          </a:p>
        </p:txBody>
      </p:sp>
    </p:spTree>
    <p:extLst>
      <p:ext uri="{BB962C8B-B14F-4D97-AF65-F5344CB8AC3E}">
        <p14:creationId xmlns:p14="http://schemas.microsoft.com/office/powerpoint/2010/main" val="401519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br>
              <a:rPr lang="sr-Latn-RS" sz="4000" b="1">
                <a:solidFill>
                  <a:srgbClr val="FFFFFF"/>
                </a:solidFill>
              </a:rPr>
            </a:br>
            <a:r>
              <a:rPr lang="sr-Latn-RS" sz="4000" b="1">
                <a:solidFill>
                  <a:srgbClr val="FFFFFF"/>
                </a:solidFill>
              </a:rPr>
              <a:t>Protokol pisanja naučnog rada</a:t>
            </a:r>
            <a:br>
              <a:rPr lang="en-US" sz="4000" b="1">
                <a:solidFill>
                  <a:srgbClr val="FFFFFF"/>
                </a:solidFill>
              </a:rPr>
            </a:br>
            <a:endParaRPr lang="en-US" sz="400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55700" y="469900"/>
            <a:ext cx="4465223" cy="5405968"/>
          </a:xfrm>
        </p:spPr>
        <p:txBody>
          <a:bodyPr anchor="ctr">
            <a:normAutofit/>
          </a:bodyPr>
          <a:lstStyle/>
          <a:p>
            <a:pPr>
              <a:lnSpc>
                <a:spcPct val="90000"/>
              </a:lnSpc>
              <a:buFont typeface="Wingdings" pitchFamily="2" charset="2"/>
              <a:buChar char="q"/>
            </a:pPr>
            <a:r>
              <a:rPr lang="sr-Latn-RS" sz="1500" b="1" dirty="0"/>
              <a:t>Redosled pisanja:</a:t>
            </a:r>
            <a:endParaRPr lang="en-US" sz="1500" b="1" dirty="0"/>
          </a:p>
          <a:p>
            <a:pPr lvl="0">
              <a:lnSpc>
                <a:spcPct val="90000"/>
              </a:lnSpc>
            </a:pPr>
            <a:r>
              <a:rPr lang="sr-Latn-RS" sz="1500" dirty="0"/>
              <a:t>Naslov rada</a:t>
            </a:r>
            <a:endParaRPr lang="en-US" sz="1500" dirty="0"/>
          </a:p>
          <a:p>
            <a:pPr lvl="0">
              <a:lnSpc>
                <a:spcPct val="90000"/>
              </a:lnSpc>
            </a:pPr>
            <a:r>
              <a:rPr lang="sr-Latn-RS" sz="1500" dirty="0"/>
              <a:t>Uvod</a:t>
            </a:r>
            <a:endParaRPr lang="en-US" sz="1500" dirty="0"/>
          </a:p>
          <a:p>
            <a:pPr lvl="0">
              <a:lnSpc>
                <a:spcPct val="90000"/>
              </a:lnSpc>
            </a:pPr>
            <a:r>
              <a:rPr lang="sr-Latn-RS" sz="1500" dirty="0"/>
              <a:t>Rezime (Apstrakt)</a:t>
            </a:r>
            <a:endParaRPr lang="en-US" sz="1500" dirty="0"/>
          </a:p>
          <a:p>
            <a:pPr lvl="0">
              <a:lnSpc>
                <a:spcPct val="90000"/>
              </a:lnSpc>
            </a:pPr>
            <a:r>
              <a:rPr lang="sr-Latn-RS" sz="1500" dirty="0"/>
              <a:t>Pregled literature (dosadašnja istraživanja)</a:t>
            </a:r>
            <a:endParaRPr lang="en-US" sz="1500" dirty="0"/>
          </a:p>
          <a:p>
            <a:pPr lvl="0">
              <a:lnSpc>
                <a:spcPct val="90000"/>
              </a:lnSpc>
            </a:pPr>
            <a:r>
              <a:rPr lang="sr-Latn-RS" sz="1500" dirty="0"/>
              <a:t>Cilj rada</a:t>
            </a:r>
            <a:endParaRPr lang="en-US" sz="1500" dirty="0"/>
          </a:p>
          <a:p>
            <a:pPr lvl="0">
              <a:lnSpc>
                <a:spcPct val="90000"/>
              </a:lnSpc>
            </a:pPr>
            <a:r>
              <a:rPr lang="sr-Latn-RS" sz="1500" dirty="0"/>
              <a:t>Hipoteze / pretpostavke</a:t>
            </a:r>
            <a:endParaRPr lang="en-US" sz="1500" dirty="0"/>
          </a:p>
          <a:p>
            <a:pPr lvl="0">
              <a:lnSpc>
                <a:spcPct val="90000"/>
              </a:lnSpc>
            </a:pPr>
            <a:r>
              <a:rPr lang="sr-Latn-RS" sz="1500" dirty="0"/>
              <a:t>Metodologija rada</a:t>
            </a:r>
            <a:endParaRPr lang="en-US" sz="1500" dirty="0"/>
          </a:p>
          <a:p>
            <a:pPr lvl="0">
              <a:lnSpc>
                <a:spcPct val="90000"/>
              </a:lnSpc>
            </a:pPr>
            <a:r>
              <a:rPr lang="sr-Latn-RS" sz="1500" dirty="0"/>
              <a:t>Rezultati rada</a:t>
            </a:r>
            <a:endParaRPr lang="en-US" sz="1500" dirty="0"/>
          </a:p>
          <a:p>
            <a:pPr lvl="0">
              <a:lnSpc>
                <a:spcPct val="90000"/>
              </a:lnSpc>
            </a:pPr>
            <a:r>
              <a:rPr lang="sr-Latn-RS" sz="1500" dirty="0"/>
              <a:t>Diskusija rezultata</a:t>
            </a:r>
            <a:endParaRPr lang="en-US" sz="1500" dirty="0"/>
          </a:p>
          <a:p>
            <a:pPr lvl="0">
              <a:lnSpc>
                <a:spcPct val="90000"/>
              </a:lnSpc>
            </a:pPr>
            <a:r>
              <a:rPr lang="sr-Latn-RS" sz="1500" dirty="0"/>
              <a:t>Zaključak</a:t>
            </a:r>
            <a:endParaRPr lang="en-US" sz="1500" dirty="0"/>
          </a:p>
          <a:p>
            <a:pPr lvl="0">
              <a:lnSpc>
                <a:spcPct val="90000"/>
              </a:lnSpc>
            </a:pPr>
            <a:r>
              <a:rPr lang="sr-Latn-RS" sz="1500" dirty="0"/>
              <a:t>Predlog mera</a:t>
            </a:r>
            <a:endParaRPr lang="en-US" sz="1500" dirty="0"/>
          </a:p>
          <a:p>
            <a:pPr lvl="0">
              <a:lnSpc>
                <a:spcPct val="90000"/>
              </a:lnSpc>
            </a:pPr>
            <a:r>
              <a:rPr lang="sr-Latn-RS" sz="1500" dirty="0"/>
              <a:t>Literatura (reference)</a:t>
            </a:r>
            <a:endParaRPr lang="en-US" sz="1500" dirty="0"/>
          </a:p>
          <a:p>
            <a:pPr lvl="0">
              <a:lnSpc>
                <a:spcPct val="90000"/>
              </a:lnSpc>
            </a:pPr>
            <a:r>
              <a:rPr lang="sr-Latn-RS" sz="1500" dirty="0"/>
              <a:t>Prilog</a:t>
            </a:r>
            <a:endParaRPr lang="en-US" sz="1500" dirty="0"/>
          </a:p>
          <a:p>
            <a:pPr>
              <a:lnSpc>
                <a:spcPct val="90000"/>
              </a:lnSpc>
              <a:buNone/>
            </a:pPr>
            <a:r>
              <a:rPr lang="sr-Latn-RS" sz="1500" dirty="0"/>
              <a:t> </a:t>
            </a:r>
            <a:endParaRPr lang="en-US" sz="1500" dirty="0"/>
          </a:p>
          <a:p>
            <a:pPr>
              <a:lnSpc>
                <a:spcPct val="90000"/>
              </a:lnSpc>
            </a:pP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9"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r>
              <a:rPr lang="sr-Latn-RS" sz="4000"/>
              <a:t>Naslov rada</a:t>
            </a:r>
            <a:endParaRPr lang="en-US" sz="4000"/>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r>
              <a:rPr lang="sr-Latn-RS" sz="2400" dirty="0"/>
              <a:t>Naslov treba da bude jasan i po mogućnosti što kraći.</a:t>
            </a:r>
          </a:p>
          <a:p>
            <a:r>
              <a:rPr lang="sr-Latn-RS" sz="2400" dirty="0"/>
              <a:t> Preporučuje se da maksimalna dužina naslova bude 70 slova. Poznati svetski naučni časopisi ograničavaju dužinu naslova do 55 slova. Naslov treba da ukazuje na suštinu sadržaja rada. Posle naslova se navodi ime autora, naziv institucije i kontakt mejl. </a:t>
            </a:r>
            <a:endParaRPr lang="en-US" sz="2400" dirty="0"/>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6F8AF7-C181-4141-9F78-4FC80904C1FE}"/>
              </a:ext>
            </a:extLst>
          </p:cNvPr>
          <p:cNvSpPr>
            <a:spLocks noGrp="1"/>
          </p:cNvSpPr>
          <p:nvPr>
            <p:ph type="title"/>
          </p:nvPr>
        </p:nvSpPr>
        <p:spPr>
          <a:xfrm>
            <a:off x="628650" y="963877"/>
            <a:ext cx="2620771" cy="4930246"/>
          </a:xfrm>
        </p:spPr>
        <p:txBody>
          <a:bodyPr vert="horz" lIns="91440" tIns="45720" rIns="91440" bIns="45720" rtlCol="0" anchor="ctr">
            <a:normAutofit/>
          </a:bodyPr>
          <a:lstStyle/>
          <a:p>
            <a:pPr algn="r"/>
            <a:r>
              <a:rPr lang="en-US" sz="3700" kern="1200">
                <a:solidFill>
                  <a:schemeClr val="accent1"/>
                </a:solidFill>
                <a:latin typeface="+mj-lt"/>
                <a:ea typeface="+mj-ea"/>
                <a:cs typeface="+mj-cs"/>
              </a:rPr>
              <a:t>Primeri loše formulisanih naziva:</a:t>
            </a:r>
          </a:p>
        </p:txBody>
      </p:sp>
      <p:sp>
        <p:nvSpPr>
          <p:cNvPr id="3" name="Pravougaonik 2">
            <a:extLst>
              <a:ext uri="{FF2B5EF4-FFF2-40B4-BE49-F238E27FC236}">
                <a16:creationId xmlns:a16="http://schemas.microsoft.com/office/drawing/2014/main" id="{96BF8F4C-2671-4D68-8654-B5B1261241A7}"/>
              </a:ext>
            </a:extLst>
          </p:cNvPr>
          <p:cNvSpPr/>
          <p:nvPr/>
        </p:nvSpPr>
        <p:spPr>
          <a:xfrm>
            <a:off x="3732023" y="963877"/>
            <a:ext cx="4783327" cy="4930246"/>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600" kern="1200">
                <a:solidFill>
                  <a:schemeClr val="tx1"/>
                </a:solidFill>
                <a:latin typeface="+mn-lt"/>
                <a:ea typeface="+mn-ea"/>
                <a:cs typeface="+mn-cs"/>
              </a:rPr>
              <a:t>Study the effect of audit time pressure on the corporate Profit Quality in many firms</a:t>
            </a:r>
          </a:p>
          <a:p>
            <a:pPr marL="285750" indent="-228600" defTabSz="914400">
              <a:lnSpc>
                <a:spcPct val="90000"/>
              </a:lnSpc>
              <a:spcAft>
                <a:spcPts val="600"/>
              </a:spcAft>
              <a:buFont typeface="Arial" panose="020B0604020202020204" pitchFamily="34" charset="0"/>
              <a:buChar char="•"/>
            </a:pPr>
            <a:endParaRPr lang="en-US" sz="1600" kern="1200">
              <a:solidFill>
                <a:schemeClr val="tx1"/>
              </a:solidFill>
              <a:latin typeface="+mn-lt"/>
              <a:ea typeface="+mn-ea"/>
              <a:cs typeface="+mn-cs"/>
            </a:endParaRPr>
          </a:p>
          <a:p>
            <a:pPr marL="285750" indent="-228600" defTabSz="914400">
              <a:lnSpc>
                <a:spcPct val="90000"/>
              </a:lnSpc>
              <a:spcAft>
                <a:spcPts val="600"/>
              </a:spcAft>
              <a:buFont typeface="Arial" panose="020B0604020202020204" pitchFamily="34" charset="0"/>
              <a:buChar char="•"/>
            </a:pPr>
            <a:r>
              <a:rPr lang="en-US" sz="1600" kern="1200">
                <a:solidFill>
                  <a:schemeClr val="tx1"/>
                </a:solidFill>
                <a:latin typeface="+mn-lt"/>
                <a:ea typeface="+mn-ea"/>
                <a:cs typeface="+mn-cs"/>
              </a:rPr>
              <a:t>Investigate the most important causes of job burnout of employees (Case Study: Youth and Sports General Directorate of Qom)</a:t>
            </a:r>
          </a:p>
          <a:p>
            <a:pPr marL="285750" indent="-228600" defTabSz="914400">
              <a:lnSpc>
                <a:spcPct val="90000"/>
              </a:lnSpc>
              <a:spcAft>
                <a:spcPts val="600"/>
              </a:spcAft>
              <a:buFont typeface="Arial" panose="020B0604020202020204" pitchFamily="34" charset="0"/>
              <a:buChar char="•"/>
            </a:pPr>
            <a:endParaRPr lang="en-US" sz="1600" kern="1200">
              <a:solidFill>
                <a:schemeClr val="tx1"/>
              </a:solidFill>
              <a:latin typeface="+mn-lt"/>
              <a:ea typeface="+mn-ea"/>
              <a:cs typeface="+mn-cs"/>
            </a:endParaRPr>
          </a:p>
          <a:p>
            <a:pPr marL="285750" indent="-228600" defTabSz="914400">
              <a:lnSpc>
                <a:spcPct val="90000"/>
              </a:lnSpc>
              <a:spcAft>
                <a:spcPts val="600"/>
              </a:spcAft>
              <a:buFont typeface="Arial" panose="020B0604020202020204" pitchFamily="34" charset="0"/>
              <a:buChar char="•"/>
            </a:pPr>
            <a:r>
              <a:rPr lang="en-US" sz="1600" kern="1200">
                <a:solidFill>
                  <a:schemeClr val="tx1"/>
                </a:solidFill>
                <a:latin typeface="+mn-lt"/>
                <a:ea typeface="+mn-ea"/>
                <a:cs typeface="+mn-cs"/>
              </a:rPr>
              <a:t>Why is important to study entrepreneurship in small countries?</a:t>
            </a:r>
          </a:p>
          <a:p>
            <a:pPr marL="285750" indent="-228600" defTabSz="914400">
              <a:lnSpc>
                <a:spcPct val="90000"/>
              </a:lnSpc>
              <a:spcAft>
                <a:spcPts val="600"/>
              </a:spcAft>
              <a:buFont typeface="Arial" panose="020B0604020202020204" pitchFamily="34" charset="0"/>
              <a:buChar char="•"/>
            </a:pPr>
            <a:endParaRPr lang="en-US" sz="1600" kern="1200">
              <a:solidFill>
                <a:schemeClr val="tx1"/>
              </a:solidFill>
              <a:latin typeface="+mn-lt"/>
              <a:ea typeface="+mn-ea"/>
              <a:cs typeface="+mn-cs"/>
            </a:endParaRPr>
          </a:p>
          <a:p>
            <a:pPr marL="285750" indent="-228600" defTabSz="914400">
              <a:lnSpc>
                <a:spcPct val="90000"/>
              </a:lnSpc>
              <a:spcAft>
                <a:spcPts val="600"/>
              </a:spcAft>
              <a:buFont typeface="Arial" panose="020B0604020202020204" pitchFamily="34" charset="0"/>
              <a:buChar char="•"/>
            </a:pPr>
            <a:r>
              <a:rPr lang="en-US" sz="1600" kern="1200">
                <a:solidFill>
                  <a:schemeClr val="tx1"/>
                </a:solidFill>
                <a:latin typeface="+mn-lt"/>
                <a:ea typeface="+mn-ea"/>
                <a:cs typeface="+mn-cs"/>
              </a:rPr>
              <a:t>SMEs development in Serbia</a:t>
            </a:r>
          </a:p>
          <a:p>
            <a:pPr marL="285750" indent="-228600" defTabSz="914400">
              <a:lnSpc>
                <a:spcPct val="90000"/>
              </a:lnSpc>
              <a:spcAft>
                <a:spcPts val="600"/>
              </a:spcAft>
              <a:buFont typeface="Arial" panose="020B0604020202020204" pitchFamily="34" charset="0"/>
              <a:buChar char="•"/>
            </a:pPr>
            <a:endParaRPr lang="en-US" sz="1600" kern="1200">
              <a:solidFill>
                <a:schemeClr val="tx1"/>
              </a:solidFill>
              <a:latin typeface="+mn-lt"/>
              <a:ea typeface="+mn-ea"/>
              <a:cs typeface="+mn-cs"/>
            </a:endParaRPr>
          </a:p>
          <a:p>
            <a:pPr marL="285750" indent="-228600" defTabSz="914400">
              <a:lnSpc>
                <a:spcPct val="90000"/>
              </a:lnSpc>
              <a:spcAft>
                <a:spcPts val="600"/>
              </a:spcAft>
              <a:buFont typeface="Arial" panose="020B0604020202020204" pitchFamily="34" charset="0"/>
              <a:buChar char="•"/>
            </a:pPr>
            <a:r>
              <a:rPr lang="en-US" sz="1600" kern="1200">
                <a:solidFill>
                  <a:schemeClr val="tx1"/>
                </a:solidFill>
                <a:latin typeface="+mn-lt"/>
                <a:ea typeface="+mn-ea"/>
                <a:cs typeface="+mn-cs"/>
              </a:rPr>
              <a:t>A study of mobile banking in Malaysia based on the UTAUT Model</a:t>
            </a:r>
          </a:p>
          <a:p>
            <a:pPr marL="285750" indent="-228600" defTabSz="914400">
              <a:lnSpc>
                <a:spcPct val="90000"/>
              </a:lnSpc>
              <a:spcAft>
                <a:spcPts val="600"/>
              </a:spcAft>
              <a:buFont typeface="Arial" panose="020B0604020202020204" pitchFamily="34" charset="0"/>
              <a:buChar char="•"/>
            </a:pPr>
            <a:endParaRPr lang="en-US" sz="1600" kern="1200">
              <a:solidFill>
                <a:schemeClr val="tx1"/>
              </a:solidFill>
              <a:latin typeface="+mn-lt"/>
              <a:ea typeface="+mn-ea"/>
              <a:cs typeface="+mn-cs"/>
            </a:endParaRPr>
          </a:p>
          <a:p>
            <a:pPr marL="285750" indent="-228600" defTabSz="914400">
              <a:lnSpc>
                <a:spcPct val="90000"/>
              </a:lnSpc>
              <a:spcAft>
                <a:spcPts val="600"/>
              </a:spcAft>
              <a:buFont typeface="Arial" panose="020B0604020202020204" pitchFamily="34" charset="0"/>
              <a:buChar char="•"/>
            </a:pPr>
            <a:r>
              <a:rPr lang="en-US" sz="1600" kern="1200">
                <a:solidFill>
                  <a:schemeClr val="tx1"/>
                </a:solidFill>
                <a:latin typeface="+mn-lt"/>
                <a:ea typeface="+mn-ea"/>
                <a:cs typeface="+mn-cs"/>
              </a:rPr>
              <a:t>A success of enterprises within the national boundaries depend on effectiveness and correct marketing</a:t>
            </a:r>
          </a:p>
          <a:p>
            <a:pPr indent="-228600" defTabSz="914400">
              <a:lnSpc>
                <a:spcPct val="90000"/>
              </a:lnSpc>
              <a:spcAft>
                <a:spcPts val="600"/>
              </a:spcAft>
              <a:buFont typeface="Arial" panose="020B0604020202020204" pitchFamily="34" charset="0"/>
              <a:buChar char="•"/>
            </a:pPr>
            <a:endParaRPr lang="en-US" sz="1600" kern="1200">
              <a:solidFill>
                <a:schemeClr val="tx1"/>
              </a:solidFill>
              <a:latin typeface="+mn-lt"/>
              <a:ea typeface="+mn-ea"/>
              <a:cs typeface="+mn-cs"/>
            </a:endParaRPr>
          </a:p>
        </p:txBody>
      </p:sp>
    </p:spTree>
    <p:extLst>
      <p:ext uri="{BB962C8B-B14F-4D97-AF65-F5344CB8AC3E}">
        <p14:creationId xmlns:p14="http://schemas.microsoft.com/office/powerpoint/2010/main" val="363865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pPr>
              <a:lnSpc>
                <a:spcPct val="90000"/>
              </a:lnSpc>
            </a:pPr>
            <a:br>
              <a:rPr lang="sr-Latn-RS" sz="2800"/>
            </a:br>
            <a:r>
              <a:rPr lang="sr-Latn-RS" sz="2800"/>
              <a:t>Rezime rada</a:t>
            </a:r>
            <a:br>
              <a:rPr lang="en-US" sz="2800"/>
            </a:br>
            <a:endParaRPr lang="en-US" sz="2800"/>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a:lnSpc>
                <a:spcPct val="90000"/>
              </a:lnSpc>
            </a:pPr>
            <a:r>
              <a:rPr lang="sr-Latn-RS" sz="1900"/>
              <a:t>Pod rezimeom se podrazumeva ukratko prikazivanje sadržine čitavog rada. Piše se po pravilu na srpskom i engleskom jeziku ( ukoliko se drugačije ne zahteva).</a:t>
            </a:r>
          </a:p>
          <a:p>
            <a:pPr>
              <a:lnSpc>
                <a:spcPct val="90000"/>
              </a:lnSpc>
            </a:pPr>
            <a:r>
              <a:rPr lang="sr-Latn-RS" sz="1900"/>
              <a:t> U njemu se prikazuju:</a:t>
            </a:r>
            <a:endParaRPr lang="en-US" sz="1900"/>
          </a:p>
          <a:p>
            <a:pPr lvl="0">
              <a:lnSpc>
                <a:spcPct val="90000"/>
              </a:lnSpc>
            </a:pPr>
            <a:r>
              <a:rPr lang="sr-Latn-RS" sz="1900"/>
              <a:t>Svrha i cilj istraživanja, </a:t>
            </a:r>
            <a:endParaRPr lang="en-US" sz="1900"/>
          </a:p>
          <a:p>
            <a:pPr lvl="0">
              <a:lnSpc>
                <a:spcPct val="90000"/>
              </a:lnSpc>
            </a:pPr>
            <a:r>
              <a:rPr lang="sr-Latn-RS" sz="1900"/>
              <a:t>Primenjena metoda rada</a:t>
            </a:r>
            <a:endParaRPr lang="en-US" sz="1900"/>
          </a:p>
          <a:p>
            <a:pPr lvl="0">
              <a:lnSpc>
                <a:spcPct val="90000"/>
              </a:lnSpc>
            </a:pPr>
            <a:r>
              <a:rPr lang="sr-Latn-RS" sz="1900"/>
              <a:t>Ostvareni rezultati, uz naglašavanje njihovih ključnih vrednosti</a:t>
            </a:r>
            <a:endParaRPr lang="en-US" sz="1900"/>
          </a:p>
          <a:p>
            <a:pPr lvl="0">
              <a:lnSpc>
                <a:spcPct val="90000"/>
              </a:lnSpc>
            </a:pPr>
            <a:r>
              <a:rPr lang="sr-Latn-RS" sz="1900"/>
              <a:t>Bitni zaključci</a:t>
            </a:r>
            <a:endParaRPr lang="en-US" sz="1900"/>
          </a:p>
          <a:p>
            <a:pPr>
              <a:lnSpc>
                <a:spcPct val="90000"/>
              </a:lnSpc>
              <a:buNone/>
            </a:pPr>
            <a:r>
              <a:rPr lang="sr-Latn-RS" sz="1900"/>
              <a:t> </a:t>
            </a:r>
            <a:endParaRPr lang="en-US" sz="1900"/>
          </a:p>
          <a:p>
            <a:pPr>
              <a:lnSpc>
                <a:spcPct val="90000"/>
              </a:lnSpc>
            </a:pPr>
            <a:endParaRPr lang="en-US" sz="1900"/>
          </a:p>
          <a:p>
            <a:pPr>
              <a:lnSpc>
                <a:spcPct val="90000"/>
              </a:lnSpc>
            </a:pPr>
            <a:endParaRPr lang="en-US"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6"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pPr>
              <a:lnSpc>
                <a:spcPct val="90000"/>
              </a:lnSpc>
            </a:pPr>
            <a:br>
              <a:rPr lang="sr-Latn-RS" sz="2800"/>
            </a:br>
            <a:r>
              <a:rPr lang="sr-Latn-RS" sz="2800"/>
              <a:t>Ključne reči</a:t>
            </a:r>
            <a:br>
              <a:rPr lang="en-US" sz="2800"/>
            </a:br>
            <a:endParaRPr lang="en-US" sz="2800"/>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r>
              <a:rPr lang="sr-Latn-RS" sz="2400"/>
              <a:t>U produžetku rezimea navode se ključne reči i na srpskom i na engleskom jeziku. Obično se odaberu do 6 najznačajnijih reči koje najbolje prezentuju suštinu rada. Treba ih tako navoditi da sa leva na desno značaj reči opada. </a:t>
            </a:r>
            <a:endParaRPr lang="en-US" sz="2400"/>
          </a:p>
          <a:p>
            <a:endParaRPr 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pPr>
              <a:lnSpc>
                <a:spcPct val="90000"/>
              </a:lnSpc>
            </a:pPr>
            <a:br>
              <a:rPr lang="sr-Latn-RS" sz="2800">
                <a:solidFill>
                  <a:srgbClr val="262626"/>
                </a:solidFill>
              </a:rPr>
            </a:br>
            <a:r>
              <a:rPr lang="sr-Latn-RS" sz="2800">
                <a:solidFill>
                  <a:srgbClr val="262626"/>
                </a:solidFill>
              </a:rPr>
              <a:t>Uvod</a:t>
            </a:r>
            <a:br>
              <a:rPr lang="en-US" sz="2800">
                <a:solidFill>
                  <a:srgbClr val="262626"/>
                </a:solidFill>
              </a:rPr>
            </a:br>
            <a:endParaRPr lang="en-US" sz="2800">
              <a:solidFill>
                <a:srgbClr val="262626"/>
              </a:solidFill>
            </a:endParaRPr>
          </a:p>
        </p:txBody>
      </p:sp>
      <p:graphicFrame>
        <p:nvGraphicFramePr>
          <p:cNvPr id="20" name="Content Placeholder 2">
            <a:extLst>
              <a:ext uri="{FF2B5EF4-FFF2-40B4-BE49-F238E27FC236}">
                <a16:creationId xmlns:a16="http://schemas.microsoft.com/office/drawing/2014/main" id="{74C7342C-FE5B-462C-AEEF-F39F00BEF5E1}"/>
              </a:ext>
            </a:extLst>
          </p:cNvPr>
          <p:cNvGraphicFramePr>
            <a:graphicFrameLocks noGrp="1"/>
          </p:cNvGraphicFramePr>
          <p:nvPr>
            <p:ph idx="1"/>
            <p:extLst>
              <p:ext uri="{D42A27DB-BD31-4B8C-83A1-F6EECF244321}">
                <p14:modId xmlns:p14="http://schemas.microsoft.com/office/powerpoint/2010/main" val="151488550"/>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6" name="Group 9">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Rectangle 11">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pPr>
              <a:lnSpc>
                <a:spcPct val="90000"/>
              </a:lnSpc>
            </a:pPr>
            <a:r>
              <a:rPr lang="sr-Latn-RS" sz="2800"/>
              <a:t>“</a:t>
            </a:r>
            <a:br>
              <a:rPr lang="sr-Latn-RS" sz="2800"/>
            </a:br>
            <a:r>
              <a:rPr lang="sr-Latn-RS" sz="2800"/>
              <a:t>“Istraživanje" i „literatura“</a:t>
            </a:r>
            <a:br>
              <a:rPr lang="en-US" sz="2800"/>
            </a:br>
            <a:endParaRPr lang="en-US" sz="2800"/>
          </a:p>
        </p:txBody>
      </p:sp>
      <p:cxnSp>
        <p:nvCxnSpPr>
          <p:cNvPr id="16" name="Straight Connector 15">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a:lnSpc>
                <a:spcPct val="90000"/>
              </a:lnSpc>
              <a:buFont typeface="Wingdings" pitchFamily="2" charset="2"/>
              <a:buChar char="q"/>
            </a:pPr>
            <a:r>
              <a:rPr lang="sr-Latn-RS" sz="2000"/>
              <a:t>„Istraživanje“ i „literatura“ treba da idu ruku pod ruku. Prilikom pretraživanja literature kod procesa istraživanja, potrebno je ostvariti tri cilja:</a:t>
            </a:r>
            <a:endParaRPr lang="en-US" sz="2000"/>
          </a:p>
          <a:p>
            <a:pPr lvl="0">
              <a:lnSpc>
                <a:spcPct val="90000"/>
              </a:lnSpc>
              <a:buFont typeface="Wingdings" pitchFamily="2" charset="2"/>
              <a:buChar char="ü"/>
            </a:pPr>
            <a:r>
              <a:rPr lang="sr-Latn-RS" sz="2000"/>
              <a:t>Upoznavanje sa postojedim znanjem u oblasti koja se istražuje;</a:t>
            </a:r>
            <a:endParaRPr lang="en-US" sz="2000"/>
          </a:p>
          <a:p>
            <a:pPr lvl="0">
              <a:lnSpc>
                <a:spcPct val="90000"/>
              </a:lnSpc>
              <a:buFont typeface="Wingdings" pitchFamily="2" charset="2"/>
              <a:buChar char="ü"/>
            </a:pPr>
            <a:r>
              <a:rPr lang="sr-Latn-RS" sz="2000"/>
              <a:t>Identifikovanje nedostataka u trenutnom znanju;</a:t>
            </a:r>
            <a:endParaRPr lang="en-US" sz="2000"/>
          </a:p>
          <a:p>
            <a:pPr lvl="0">
              <a:lnSpc>
                <a:spcPct val="90000"/>
              </a:lnSpc>
              <a:buFont typeface="Wingdings" pitchFamily="2" charset="2"/>
              <a:buChar char="ü"/>
            </a:pPr>
            <a:r>
              <a:rPr lang="sr-Latn-RS" sz="2000"/>
              <a:t>Kritički oceniti u kom pravcu treba da se usmeri istraživanje - dobiti sasvim nove ideje i pristupe problemu, oceniti i uporediti svoje istraživanje s prihvacenim naučnim standardima. </a:t>
            </a:r>
            <a:endParaRPr lang="en-US" sz="2000"/>
          </a:p>
          <a:p>
            <a:pPr>
              <a:lnSpc>
                <a:spcPct val="90000"/>
              </a:lnSpc>
              <a:buFont typeface="Wingdings" pitchFamily="2" charset="2"/>
              <a:buChar char="ü"/>
            </a:pPr>
            <a:endParaRPr 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6" name="Group 9">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pPr>
              <a:lnSpc>
                <a:spcPct val="90000"/>
              </a:lnSpc>
            </a:pPr>
            <a:br>
              <a:rPr lang="sr-Latn-RS" sz="2800" i="1"/>
            </a:br>
            <a:r>
              <a:rPr lang="sr-Latn-RS" sz="2800" i="1"/>
              <a:t> </a:t>
            </a:r>
            <a:r>
              <a:rPr lang="sr-Latn-RS" sz="2800"/>
              <a:t>Pregled literature</a:t>
            </a:r>
            <a:br>
              <a:rPr lang="en-US" sz="2800" i="1"/>
            </a:br>
            <a:endParaRPr lang="en-US" sz="2800"/>
          </a:p>
        </p:txBody>
      </p:sp>
      <p:cxnSp>
        <p:nvCxnSpPr>
          <p:cNvPr id="16" name="Straight Connector 15">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71550" y="2556932"/>
            <a:ext cx="7200897" cy="3318936"/>
          </a:xfrm>
        </p:spPr>
        <p:txBody>
          <a:bodyPr>
            <a:normAutofit/>
          </a:bodyPr>
          <a:lstStyle/>
          <a:p>
            <a:pPr>
              <a:lnSpc>
                <a:spcPct val="90000"/>
              </a:lnSpc>
            </a:pPr>
            <a:r>
              <a:rPr lang="sr-Latn-RS" sz="2400"/>
              <a:t>Pregled literature uključuje:</a:t>
            </a:r>
            <a:endParaRPr lang="en-US" sz="2400"/>
          </a:p>
          <a:p>
            <a:pPr lvl="0">
              <a:lnSpc>
                <a:spcPct val="90000"/>
              </a:lnSpc>
            </a:pPr>
            <a:r>
              <a:rPr lang="sr-Latn-RS" sz="2400"/>
              <a:t>dosadašnja i sadašnja istraživanja o problemu koji se obrađuje</a:t>
            </a:r>
            <a:endParaRPr lang="en-US" sz="2400"/>
          </a:p>
          <a:p>
            <a:pPr lvl="0">
              <a:lnSpc>
                <a:spcPct val="90000"/>
              </a:lnSpc>
            </a:pPr>
            <a:r>
              <a:rPr lang="sr-Latn-RS" sz="2400"/>
              <a:t>citiranje domaćih i stranih autora meritornih za određenu naučnu oblast (što će biti poseban predmet razmatranja uz upotrebu različitih stilova)</a:t>
            </a:r>
            <a:endParaRPr lang="en-US" sz="2400"/>
          </a:p>
          <a:p>
            <a:pPr>
              <a:lnSpc>
                <a:spcPct val="90000"/>
              </a:lnSpc>
            </a:pPr>
            <a:r>
              <a:rPr lang="sr-Latn-RS" sz="2400"/>
              <a:t>Obim pisanja ovog poglavlja zavisi od vrste rada (problema). </a:t>
            </a:r>
            <a:endParaRPr lang="en-US" sz="2400"/>
          </a:p>
          <a:p>
            <a:pPr>
              <a:lnSpc>
                <a:spcPct val="90000"/>
              </a:lnSpc>
            </a:pPr>
            <a:endParaRPr lang="en-US" sz="240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755</Words>
  <Application>Microsoft Office PowerPoint</Application>
  <PresentationFormat>On-screen Show (4:3)</PresentationFormat>
  <Paragraphs>87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Wingdings</vt:lpstr>
      <vt:lpstr>Organic</vt:lpstr>
      <vt:lpstr>Protokol pisanja naučnog rada   Predavanje IV Master studije</vt:lpstr>
      <vt:lpstr> Protokol pisanja naučnog rada </vt:lpstr>
      <vt:lpstr>Naslov rada</vt:lpstr>
      <vt:lpstr>Primeri loše formulisanih naziva:</vt:lpstr>
      <vt:lpstr> Rezime rada </vt:lpstr>
      <vt:lpstr> Ključne reči </vt:lpstr>
      <vt:lpstr> Uvod </vt:lpstr>
      <vt:lpstr>“ “Istraživanje" i „literatura“ </vt:lpstr>
      <vt:lpstr>  Pregled literature </vt:lpstr>
      <vt:lpstr> Metodologija rada </vt:lpstr>
      <vt:lpstr> Diskusija rezultata rada </vt:lpstr>
      <vt:lpstr> Zaključak rada </vt:lpstr>
      <vt:lpstr>Preporučena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Protokol pisanja naučnog rada   Predavanje II Master studije</dc:title>
  <dc:creator>Mirjana Radovic</dc:creator>
  <cp:lastModifiedBy>Mirjana Radovic</cp:lastModifiedBy>
  <cp:revision>2</cp:revision>
  <dcterms:created xsi:type="dcterms:W3CDTF">2019-10-29T10:57:23Z</dcterms:created>
  <dcterms:modified xsi:type="dcterms:W3CDTF">2022-11-06T10:29:14Z</dcterms:modified>
</cp:coreProperties>
</file>