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2" r:id="rId17"/>
    <p:sldId id="281" r:id="rId18"/>
    <p:sldId id="283" r:id="rId19"/>
    <p:sldId id="284" r:id="rId20"/>
    <p:sldId id="285" r:id="rId21"/>
    <p:sldId id="286" r:id="rId22"/>
    <p:sldId id="287" r:id="rId23"/>
    <p:sldId id="288" r:id="rId24"/>
    <p:sldId id="289" r:id="rId25"/>
  </p:sldIdLst>
  <p:sldSz cx="9144000" cy="5143500" type="screen16x9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6101"/>
    <a:srgbClr val="00C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0868" autoAdjust="0"/>
  </p:normalViewPr>
  <p:slideViewPr>
    <p:cSldViewPr>
      <p:cViewPr varScale="1">
        <p:scale>
          <a:sx n="99" d="100"/>
          <a:sy n="99" d="100"/>
        </p:scale>
        <p:origin x="1003" y="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9A1E9F-DD4B-4DBC-A719-A8318785C17E}" type="doc">
      <dgm:prSet loTypeId="urn:microsoft.com/office/officeart/2005/8/layout/process4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41A3E93-D2C3-454E-9DF3-BFC05C739967}">
      <dgm:prSet/>
      <dgm:spPr/>
      <dgm:t>
        <a:bodyPr/>
        <a:lstStyle/>
        <a:p>
          <a:r>
            <a:rPr lang="en-US" dirty="0" err="1"/>
            <a:t>Uočiti</a:t>
          </a:r>
          <a:r>
            <a:rPr lang="en-US" dirty="0"/>
            <a:t> </a:t>
          </a:r>
          <a:r>
            <a:rPr lang="en-US" dirty="0" err="1"/>
            <a:t>razlike</a:t>
          </a:r>
          <a:r>
            <a:rPr lang="en-US" dirty="0"/>
            <a:t> </a:t>
          </a:r>
          <a:r>
            <a:rPr lang="en-US" dirty="0" err="1"/>
            <a:t>među</a:t>
          </a:r>
          <a:r>
            <a:rPr lang="en-US" dirty="0"/>
            <a:t> </a:t>
          </a:r>
          <a:r>
            <a:rPr lang="en-US" dirty="0" err="1"/>
            <a:t>načinima</a:t>
          </a:r>
          <a:r>
            <a:rPr lang="en-US" dirty="0"/>
            <a:t> </a:t>
          </a:r>
          <a:r>
            <a:rPr lang="en-US" dirty="0" err="1"/>
            <a:t>citiranja</a:t>
          </a:r>
          <a:r>
            <a:rPr lang="en-US" dirty="0"/>
            <a:t> </a:t>
          </a:r>
          <a:r>
            <a:rPr lang="en-US" dirty="0" err="1"/>
            <a:t>unutar</a:t>
          </a:r>
          <a:r>
            <a:rPr lang="en-US" dirty="0"/>
            <a:t> </a:t>
          </a:r>
          <a:r>
            <a:rPr lang="en-US" dirty="0" err="1"/>
            <a:t>stilova</a:t>
          </a:r>
          <a:r>
            <a:rPr lang="en-US" dirty="0"/>
            <a:t> </a:t>
          </a:r>
          <a:r>
            <a:rPr lang="en-US" dirty="0" err="1"/>
            <a:t>koristeći</a:t>
          </a:r>
          <a:r>
            <a:rPr lang="en-US" dirty="0"/>
            <a:t> date </a:t>
          </a:r>
          <a:r>
            <a:rPr lang="en-US" dirty="0" err="1"/>
            <a:t>primere</a:t>
          </a:r>
          <a:r>
            <a:rPr lang="en-US" dirty="0"/>
            <a:t>;</a:t>
          </a:r>
        </a:p>
      </dgm:t>
    </dgm:pt>
    <dgm:pt modelId="{6BF23E74-6BAE-4007-9953-256DFABC02FE}" type="parTrans" cxnId="{E3711CB4-878B-4E08-B16F-09172ED67E26}">
      <dgm:prSet/>
      <dgm:spPr/>
      <dgm:t>
        <a:bodyPr/>
        <a:lstStyle/>
        <a:p>
          <a:endParaRPr lang="en-US"/>
        </a:p>
      </dgm:t>
    </dgm:pt>
    <dgm:pt modelId="{055646FE-6DD8-4FD9-B4C4-EEB17703D648}" type="sibTrans" cxnId="{E3711CB4-878B-4E08-B16F-09172ED67E26}">
      <dgm:prSet/>
      <dgm:spPr/>
      <dgm:t>
        <a:bodyPr/>
        <a:lstStyle/>
        <a:p>
          <a:endParaRPr lang="en-US"/>
        </a:p>
      </dgm:t>
    </dgm:pt>
    <dgm:pt modelId="{01CE28D6-E78A-4788-80C2-6E541D3C7808}">
      <dgm:prSet/>
      <dgm:spPr/>
      <dgm:t>
        <a:bodyPr/>
        <a:lstStyle/>
        <a:p>
          <a:r>
            <a:rPr lang="en-US" dirty="0" err="1"/>
            <a:t>Nadjite</a:t>
          </a:r>
          <a:r>
            <a:rPr lang="en-US" dirty="0"/>
            <a:t> </a:t>
          </a:r>
          <a:r>
            <a:rPr lang="en-US" dirty="0" err="1"/>
            <a:t>na</a:t>
          </a:r>
          <a:r>
            <a:rPr lang="en-US" dirty="0"/>
            <a:t> </a:t>
          </a:r>
          <a:r>
            <a:rPr lang="en-US" dirty="0" err="1"/>
            <a:t>netu</a:t>
          </a:r>
          <a:r>
            <a:rPr lang="en-US" dirty="0"/>
            <a:t>  po </a:t>
          </a:r>
          <a:r>
            <a:rPr lang="en-US" dirty="0" err="1"/>
            <a:t>jedan</a:t>
          </a:r>
          <a:r>
            <a:rPr lang="en-US" dirty="0"/>
            <a:t> </a:t>
          </a:r>
          <a:r>
            <a:rPr lang="en-US" dirty="0" err="1"/>
            <a:t>naučni</a:t>
          </a:r>
          <a:r>
            <a:rPr lang="en-US" dirty="0"/>
            <a:t> </a:t>
          </a:r>
          <a:r>
            <a:rPr lang="en-US" dirty="0" err="1"/>
            <a:t>članak</a:t>
          </a:r>
          <a:r>
            <a:rPr lang="en-US" dirty="0"/>
            <a:t> </a:t>
          </a:r>
          <a:r>
            <a:rPr lang="en-US" dirty="0" err="1"/>
            <a:t>pisan</a:t>
          </a:r>
          <a:r>
            <a:rPr lang="en-US" dirty="0"/>
            <a:t> u </a:t>
          </a:r>
          <a:r>
            <a:rPr lang="en-US" dirty="0" err="1"/>
            <a:t>Harvard,Čikago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APA </a:t>
          </a:r>
          <a:r>
            <a:rPr lang="en-US" dirty="0" err="1"/>
            <a:t>stilu</a:t>
          </a:r>
          <a:r>
            <a:rPr lang="en-US" dirty="0"/>
            <a:t>.</a:t>
          </a:r>
        </a:p>
      </dgm:t>
    </dgm:pt>
    <dgm:pt modelId="{EFD751EE-225E-4C66-B833-AE084A8844BD}" type="parTrans" cxnId="{22F42B01-DEE9-46E1-B91F-1016FA2D0E39}">
      <dgm:prSet/>
      <dgm:spPr/>
      <dgm:t>
        <a:bodyPr/>
        <a:lstStyle/>
        <a:p>
          <a:endParaRPr lang="en-US"/>
        </a:p>
      </dgm:t>
    </dgm:pt>
    <dgm:pt modelId="{4402FFC9-8B54-442F-B918-F13B272CDC2E}" type="sibTrans" cxnId="{22F42B01-DEE9-46E1-B91F-1016FA2D0E39}">
      <dgm:prSet/>
      <dgm:spPr/>
      <dgm:t>
        <a:bodyPr/>
        <a:lstStyle/>
        <a:p>
          <a:endParaRPr lang="en-US"/>
        </a:p>
      </dgm:t>
    </dgm:pt>
    <dgm:pt modelId="{965DFAD7-BF63-48E8-96E3-0FE4E7D8304B}" type="pres">
      <dgm:prSet presAssocID="{989A1E9F-DD4B-4DBC-A719-A8318785C17E}" presName="Name0" presStyleCnt="0">
        <dgm:presLayoutVars>
          <dgm:dir/>
          <dgm:animLvl val="lvl"/>
          <dgm:resizeHandles val="exact"/>
        </dgm:presLayoutVars>
      </dgm:prSet>
      <dgm:spPr/>
    </dgm:pt>
    <dgm:pt modelId="{69EB84F1-CB5F-4D9D-AB28-4DF8359BF7E6}" type="pres">
      <dgm:prSet presAssocID="{01CE28D6-E78A-4788-80C2-6E541D3C7808}" presName="boxAndChildren" presStyleCnt="0"/>
      <dgm:spPr/>
    </dgm:pt>
    <dgm:pt modelId="{DCE7401F-5A61-477F-9517-24E09DFB2289}" type="pres">
      <dgm:prSet presAssocID="{01CE28D6-E78A-4788-80C2-6E541D3C7808}" presName="parentTextBox" presStyleLbl="node1" presStyleIdx="0" presStyleCnt="2"/>
      <dgm:spPr/>
    </dgm:pt>
    <dgm:pt modelId="{05E4C234-4C59-4B7A-ADBB-1A43345F0C53}" type="pres">
      <dgm:prSet presAssocID="{055646FE-6DD8-4FD9-B4C4-EEB17703D648}" presName="sp" presStyleCnt="0"/>
      <dgm:spPr/>
    </dgm:pt>
    <dgm:pt modelId="{FBD88131-F186-42DF-B91B-5E7210E74D47}" type="pres">
      <dgm:prSet presAssocID="{041A3E93-D2C3-454E-9DF3-BFC05C739967}" presName="arrowAndChildren" presStyleCnt="0"/>
      <dgm:spPr/>
    </dgm:pt>
    <dgm:pt modelId="{FE387A1D-A449-48C9-8757-E9857D154F44}" type="pres">
      <dgm:prSet presAssocID="{041A3E93-D2C3-454E-9DF3-BFC05C739967}" presName="parentTextArrow" presStyleLbl="node1" presStyleIdx="1" presStyleCnt="2"/>
      <dgm:spPr/>
    </dgm:pt>
  </dgm:ptLst>
  <dgm:cxnLst>
    <dgm:cxn modelId="{22F42B01-DEE9-46E1-B91F-1016FA2D0E39}" srcId="{989A1E9F-DD4B-4DBC-A719-A8318785C17E}" destId="{01CE28D6-E78A-4788-80C2-6E541D3C7808}" srcOrd="1" destOrd="0" parTransId="{EFD751EE-225E-4C66-B833-AE084A8844BD}" sibTransId="{4402FFC9-8B54-442F-B918-F13B272CDC2E}"/>
    <dgm:cxn modelId="{0E2FD010-0A25-4237-AC35-29203626F783}" type="presOf" srcId="{041A3E93-D2C3-454E-9DF3-BFC05C739967}" destId="{FE387A1D-A449-48C9-8757-E9857D154F44}" srcOrd="0" destOrd="0" presId="urn:microsoft.com/office/officeart/2005/8/layout/process4"/>
    <dgm:cxn modelId="{1D7C9934-645F-47B4-AF90-A58423023219}" type="presOf" srcId="{989A1E9F-DD4B-4DBC-A719-A8318785C17E}" destId="{965DFAD7-BF63-48E8-96E3-0FE4E7D8304B}" srcOrd="0" destOrd="0" presId="urn:microsoft.com/office/officeart/2005/8/layout/process4"/>
    <dgm:cxn modelId="{E3711CB4-878B-4E08-B16F-09172ED67E26}" srcId="{989A1E9F-DD4B-4DBC-A719-A8318785C17E}" destId="{041A3E93-D2C3-454E-9DF3-BFC05C739967}" srcOrd="0" destOrd="0" parTransId="{6BF23E74-6BAE-4007-9953-256DFABC02FE}" sibTransId="{055646FE-6DD8-4FD9-B4C4-EEB17703D648}"/>
    <dgm:cxn modelId="{2A5B77DD-0D1F-4587-BFAD-B9BC419F63E6}" type="presOf" srcId="{01CE28D6-E78A-4788-80C2-6E541D3C7808}" destId="{DCE7401F-5A61-477F-9517-24E09DFB2289}" srcOrd="0" destOrd="0" presId="urn:microsoft.com/office/officeart/2005/8/layout/process4"/>
    <dgm:cxn modelId="{6ED378CE-C784-4DE9-8B71-C2D28D4F8A5B}" type="presParOf" srcId="{965DFAD7-BF63-48E8-96E3-0FE4E7D8304B}" destId="{69EB84F1-CB5F-4D9D-AB28-4DF8359BF7E6}" srcOrd="0" destOrd="0" presId="urn:microsoft.com/office/officeart/2005/8/layout/process4"/>
    <dgm:cxn modelId="{295A129D-3C50-4297-982C-405437482CD3}" type="presParOf" srcId="{69EB84F1-CB5F-4D9D-AB28-4DF8359BF7E6}" destId="{DCE7401F-5A61-477F-9517-24E09DFB2289}" srcOrd="0" destOrd="0" presId="urn:microsoft.com/office/officeart/2005/8/layout/process4"/>
    <dgm:cxn modelId="{26327140-8B40-4C09-9154-0334FD18F19A}" type="presParOf" srcId="{965DFAD7-BF63-48E8-96E3-0FE4E7D8304B}" destId="{05E4C234-4C59-4B7A-ADBB-1A43345F0C53}" srcOrd="1" destOrd="0" presId="urn:microsoft.com/office/officeart/2005/8/layout/process4"/>
    <dgm:cxn modelId="{411CADBF-C2AF-431B-85EE-F87C43B264BB}" type="presParOf" srcId="{965DFAD7-BF63-48E8-96E3-0FE4E7D8304B}" destId="{FBD88131-F186-42DF-B91B-5E7210E74D47}" srcOrd="2" destOrd="0" presId="urn:microsoft.com/office/officeart/2005/8/layout/process4"/>
    <dgm:cxn modelId="{1B30CCF6-A7A1-4270-91A3-7A06412370AD}" type="presParOf" srcId="{FBD88131-F186-42DF-B91B-5E7210E74D47}" destId="{FE387A1D-A449-48C9-8757-E9857D154F4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E7401F-5A61-477F-9517-24E09DFB2289}">
      <dsp:nvSpPr>
        <dsp:cNvPr id="0" name=""/>
        <dsp:cNvSpPr/>
      </dsp:nvSpPr>
      <dsp:spPr>
        <a:xfrm>
          <a:off x="0" y="1969697"/>
          <a:ext cx="7886700" cy="129233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Nadjite</a:t>
          </a:r>
          <a:r>
            <a:rPr lang="en-US" sz="3000" kern="1200" dirty="0"/>
            <a:t> </a:t>
          </a:r>
          <a:r>
            <a:rPr lang="en-US" sz="3000" kern="1200" dirty="0" err="1"/>
            <a:t>na</a:t>
          </a:r>
          <a:r>
            <a:rPr lang="en-US" sz="3000" kern="1200" dirty="0"/>
            <a:t> </a:t>
          </a:r>
          <a:r>
            <a:rPr lang="en-US" sz="3000" kern="1200" dirty="0" err="1"/>
            <a:t>netu</a:t>
          </a:r>
          <a:r>
            <a:rPr lang="en-US" sz="3000" kern="1200" dirty="0"/>
            <a:t>  po </a:t>
          </a:r>
          <a:r>
            <a:rPr lang="en-US" sz="3000" kern="1200" dirty="0" err="1"/>
            <a:t>jedan</a:t>
          </a:r>
          <a:r>
            <a:rPr lang="en-US" sz="3000" kern="1200" dirty="0"/>
            <a:t> </a:t>
          </a:r>
          <a:r>
            <a:rPr lang="en-US" sz="3000" kern="1200" dirty="0" err="1"/>
            <a:t>naučni</a:t>
          </a:r>
          <a:r>
            <a:rPr lang="en-US" sz="3000" kern="1200" dirty="0"/>
            <a:t> </a:t>
          </a:r>
          <a:r>
            <a:rPr lang="en-US" sz="3000" kern="1200" dirty="0" err="1"/>
            <a:t>članak</a:t>
          </a:r>
          <a:r>
            <a:rPr lang="en-US" sz="3000" kern="1200" dirty="0"/>
            <a:t> </a:t>
          </a:r>
          <a:r>
            <a:rPr lang="en-US" sz="3000" kern="1200" dirty="0" err="1"/>
            <a:t>pisan</a:t>
          </a:r>
          <a:r>
            <a:rPr lang="en-US" sz="3000" kern="1200" dirty="0"/>
            <a:t> u </a:t>
          </a:r>
          <a:r>
            <a:rPr lang="en-US" sz="3000" kern="1200" dirty="0" err="1"/>
            <a:t>Harvard,Čikago</a:t>
          </a:r>
          <a:r>
            <a:rPr lang="en-US" sz="3000" kern="1200" dirty="0"/>
            <a:t> </a:t>
          </a:r>
          <a:r>
            <a:rPr lang="en-US" sz="3000" kern="1200" dirty="0" err="1"/>
            <a:t>i</a:t>
          </a:r>
          <a:r>
            <a:rPr lang="en-US" sz="3000" kern="1200" dirty="0"/>
            <a:t> APA </a:t>
          </a:r>
          <a:r>
            <a:rPr lang="en-US" sz="3000" kern="1200" dirty="0" err="1"/>
            <a:t>stilu</a:t>
          </a:r>
          <a:r>
            <a:rPr lang="en-US" sz="3000" kern="1200" dirty="0"/>
            <a:t>.</a:t>
          </a:r>
        </a:p>
      </dsp:txBody>
      <dsp:txXfrm>
        <a:off x="0" y="1969697"/>
        <a:ext cx="7886700" cy="1292334"/>
      </dsp:txXfrm>
    </dsp:sp>
    <dsp:sp modelId="{FE387A1D-A449-48C9-8757-E9857D154F44}">
      <dsp:nvSpPr>
        <dsp:cNvPr id="0" name=""/>
        <dsp:cNvSpPr/>
      </dsp:nvSpPr>
      <dsp:spPr>
        <a:xfrm rot="10800000">
          <a:off x="0" y="1471"/>
          <a:ext cx="7886700" cy="1987610"/>
        </a:xfrm>
        <a:prstGeom prst="upArrowCallou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Uočiti</a:t>
          </a:r>
          <a:r>
            <a:rPr lang="en-US" sz="3000" kern="1200" dirty="0"/>
            <a:t> </a:t>
          </a:r>
          <a:r>
            <a:rPr lang="en-US" sz="3000" kern="1200" dirty="0" err="1"/>
            <a:t>razlike</a:t>
          </a:r>
          <a:r>
            <a:rPr lang="en-US" sz="3000" kern="1200" dirty="0"/>
            <a:t> </a:t>
          </a:r>
          <a:r>
            <a:rPr lang="en-US" sz="3000" kern="1200" dirty="0" err="1"/>
            <a:t>među</a:t>
          </a:r>
          <a:r>
            <a:rPr lang="en-US" sz="3000" kern="1200" dirty="0"/>
            <a:t> </a:t>
          </a:r>
          <a:r>
            <a:rPr lang="en-US" sz="3000" kern="1200" dirty="0" err="1"/>
            <a:t>načinima</a:t>
          </a:r>
          <a:r>
            <a:rPr lang="en-US" sz="3000" kern="1200" dirty="0"/>
            <a:t> </a:t>
          </a:r>
          <a:r>
            <a:rPr lang="en-US" sz="3000" kern="1200" dirty="0" err="1"/>
            <a:t>citiranja</a:t>
          </a:r>
          <a:r>
            <a:rPr lang="en-US" sz="3000" kern="1200" dirty="0"/>
            <a:t> </a:t>
          </a:r>
          <a:r>
            <a:rPr lang="en-US" sz="3000" kern="1200" dirty="0" err="1"/>
            <a:t>unutar</a:t>
          </a:r>
          <a:r>
            <a:rPr lang="en-US" sz="3000" kern="1200" dirty="0"/>
            <a:t> </a:t>
          </a:r>
          <a:r>
            <a:rPr lang="en-US" sz="3000" kern="1200" dirty="0" err="1"/>
            <a:t>stilova</a:t>
          </a:r>
          <a:r>
            <a:rPr lang="en-US" sz="3000" kern="1200" dirty="0"/>
            <a:t> </a:t>
          </a:r>
          <a:r>
            <a:rPr lang="en-US" sz="3000" kern="1200" dirty="0" err="1"/>
            <a:t>koristeći</a:t>
          </a:r>
          <a:r>
            <a:rPr lang="en-US" sz="3000" kern="1200" dirty="0"/>
            <a:t> date </a:t>
          </a:r>
          <a:r>
            <a:rPr lang="en-US" sz="3000" kern="1200" dirty="0" err="1"/>
            <a:t>primere</a:t>
          </a:r>
          <a:r>
            <a:rPr lang="en-US" sz="3000" kern="1200" dirty="0"/>
            <a:t>;</a:t>
          </a:r>
        </a:p>
      </dsp:txBody>
      <dsp:txXfrm rot="10800000">
        <a:off x="0" y="1471"/>
        <a:ext cx="7886700" cy="12914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138BF-F4F6-4D85-B25D-FC30C74A8B6D}" type="datetimeFigureOut">
              <a:rPr lang="sr-Latn-CS" smtClean="0"/>
              <a:pPr/>
              <a:t>7.12.2021.</a:t>
            </a:fld>
            <a:endParaRPr lang="sr-Latn-C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C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25958-5074-4A0D-98A3-F83CFC93361D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086883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25958-5074-4A0D-98A3-F83CFC93361D}" type="slidenum">
              <a:rPr lang="sr-Latn-CS" smtClean="0"/>
              <a:pPr/>
              <a:t>15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674518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A9352-EEB8-43EB-9602-89219E0277AF}" type="datetimeFigureOut">
              <a:rPr lang="sr-Latn-CS"/>
              <a:pPr>
                <a:defRPr/>
              </a:pPr>
              <a:t>7.12.2021.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73A75-D1DF-44F3-8C23-C3B93C6FA388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78B47-744C-40A0-A1B3-A660D0EF1F8F}" type="datetimeFigureOut">
              <a:rPr lang="sr-Latn-CS"/>
              <a:pPr>
                <a:defRPr/>
              </a:pPr>
              <a:t>7.12.2021.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F072F-8B32-4EB1-8E43-33E8BF1CE562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BD39A-0F19-42BE-A7FE-0A1858E40EB2}" type="datetimeFigureOut">
              <a:rPr lang="sr-Latn-CS"/>
              <a:pPr>
                <a:defRPr/>
              </a:pPr>
              <a:t>7.12.2021.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5D27A-B111-481C-A3D3-C733B29E43FB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FC6F5-3247-4635-B8B7-7DB1CBA54FD7}" type="datetimeFigureOut">
              <a:rPr lang="sr-Latn-CS"/>
              <a:pPr>
                <a:defRPr/>
              </a:pPr>
              <a:t>7.12.2021.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AA15E-8F3F-4CB2-A0CA-DF65F2AA47A6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CCEAB-74F0-44AD-BE4F-A3580814E0D7}" type="datetimeFigureOut">
              <a:rPr lang="sr-Latn-CS"/>
              <a:pPr>
                <a:defRPr/>
              </a:pPr>
              <a:t>7.12.2021.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7E356-87F7-4224-95CB-7F6789FEC718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56F27-165E-4AA3-ADD9-F3EB440CA9E9}" type="datetimeFigureOut">
              <a:rPr lang="sr-Latn-CS"/>
              <a:pPr>
                <a:defRPr/>
              </a:pPr>
              <a:t>7.12.2021.</a:t>
            </a:fld>
            <a:endParaRPr lang="sr-Latn-C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A5FF7-58F2-414C-BFF0-3A5177B69AB3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53CF0-E664-4D7A-8A96-423C219FA731}" type="datetimeFigureOut">
              <a:rPr lang="sr-Latn-CS"/>
              <a:pPr>
                <a:defRPr/>
              </a:pPr>
              <a:t>7.12.2021.</a:t>
            </a:fld>
            <a:endParaRPr lang="sr-Latn-C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F8EAF-71A2-4312-ABF1-5B7401604D41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75527-17AE-4624-AA07-E60EDE2DBD63}" type="datetimeFigureOut">
              <a:rPr lang="sr-Latn-CS"/>
              <a:pPr>
                <a:defRPr/>
              </a:pPr>
              <a:t>7.12.2021.</a:t>
            </a:fld>
            <a:endParaRPr lang="sr-Latn-C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1437C-9D39-4795-8F69-E7D94F06B99F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5970F-43DE-4AD4-8A13-64F90B1AC4DF}" type="datetimeFigureOut">
              <a:rPr lang="sr-Latn-CS"/>
              <a:pPr>
                <a:defRPr/>
              </a:pPr>
              <a:t>7.12.2021.</a:t>
            </a:fld>
            <a:endParaRPr lang="sr-Latn-C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5FF3E-6640-4283-BB6B-DFB4EDC7A1A3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C0FCC-E458-485D-AE53-7BEED75B01B8}" type="datetimeFigureOut">
              <a:rPr lang="sr-Latn-CS"/>
              <a:pPr>
                <a:defRPr/>
              </a:pPr>
              <a:t>7.12.2021.</a:t>
            </a:fld>
            <a:endParaRPr lang="sr-Latn-C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AA17B-096E-4779-A904-566BA48FE789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r-Latn-C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8F936-4E58-4CD0-AF4F-A22F70AA633A}" type="datetimeFigureOut">
              <a:rPr lang="sr-Latn-CS"/>
              <a:pPr>
                <a:defRPr/>
              </a:pPr>
              <a:t>7.12.2021.</a:t>
            </a:fld>
            <a:endParaRPr lang="sr-Latn-C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E29FF-A1FB-4941-80E1-DD70EB5B6FB5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61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58DCED-D494-4A15-A98C-DCD7236BBE8B}" type="datetimeFigureOut">
              <a:rPr lang="sr-Latn-CS"/>
              <a:pPr>
                <a:defRPr/>
              </a:pPr>
              <a:t>7.12.2021.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BAACB9-FFBE-4E89-93BD-881A1529F863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7B2B8-09C6-4865-BF25-D64330EFDE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45224"/>
            <a:ext cx="7772400" cy="1102519"/>
          </a:xfr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lang="sr-Latn-RS" sz="2800" dirty="0"/>
              <a:t>Predavanje VI</a:t>
            </a:r>
            <a:endParaRPr 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BC3480-8C3F-48F3-B956-0FDCA72504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1147743"/>
            <a:ext cx="8763000" cy="3862407"/>
          </a:xfrm>
        </p:spPr>
        <p:txBody>
          <a:bodyPr/>
          <a:lstStyle/>
          <a:p>
            <a:pPr algn="l"/>
            <a:endParaRPr lang="en-US" sz="1400" b="1" dirty="0">
              <a:ln w="12700">
                <a:solidFill>
                  <a:srgbClr val="00C400"/>
                </a:solidFill>
                <a:prstDash val="solid"/>
              </a:ln>
              <a:solidFill>
                <a:prstClr val="whit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sz="1400" b="1" dirty="0">
              <a:ln w="12700">
                <a:solidFill>
                  <a:srgbClr val="00C400"/>
                </a:solidFill>
                <a:prstDash val="solid"/>
              </a:ln>
              <a:solidFill>
                <a:prstClr val="whit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sz="1400" b="1" dirty="0">
              <a:ln w="12700">
                <a:solidFill>
                  <a:srgbClr val="00C400"/>
                </a:solidFill>
                <a:prstDash val="solid"/>
              </a:ln>
              <a:solidFill>
                <a:prstClr val="whit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sr-Latn-CS" sz="1400" b="1" dirty="0">
              <a:ln w="12700">
                <a:solidFill>
                  <a:srgbClr val="00C400"/>
                </a:solidFill>
                <a:prstDash val="solid"/>
              </a:ln>
              <a:solidFill>
                <a:prstClr val="whit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kumimoji="0" lang="sr-Latn-CS" sz="1400" b="1" i="0" u="none" strike="noStrike" kern="1200" cap="none" spc="0" normalizeH="0" baseline="0" noProof="0" dirty="0">
              <a:ln w="12700">
                <a:solidFill>
                  <a:srgbClr val="00C400"/>
                </a:solidFill>
                <a:prstDash val="solid"/>
              </a:ln>
              <a:solidFill>
                <a:prstClr val="whit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algn="l"/>
            <a:endParaRPr lang="en-US" dirty="0"/>
          </a:p>
        </p:txBody>
      </p:sp>
      <p:pic>
        <p:nvPicPr>
          <p:cNvPr id="5" name="Picture 4" descr="UDG logo">
            <a:extLst>
              <a:ext uri="{FF2B5EF4-FFF2-40B4-BE49-F238E27FC236}">
                <a16:creationId xmlns:a16="http://schemas.microsoft.com/office/drawing/2014/main" id="{F6C4F5A5-4BD3-4948-A13F-1F847478F6EF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85972" cy="1125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1242DE-7BCE-423A-899A-28CFABA11E4A}"/>
              </a:ext>
            </a:extLst>
          </p:cNvPr>
          <p:cNvSpPr txBox="1"/>
          <p:nvPr/>
        </p:nvSpPr>
        <p:spPr>
          <a:xfrm>
            <a:off x="1828800" y="1428750"/>
            <a:ext cx="50292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Citiranje literature</a:t>
            </a:r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87F8D4-B01B-4503-9043-96698E5A35EA}"/>
              </a:ext>
            </a:extLst>
          </p:cNvPr>
          <p:cNvSpPr txBox="1"/>
          <p:nvPr/>
        </p:nvSpPr>
        <p:spPr>
          <a:xfrm>
            <a:off x="2286000" y="1581150"/>
            <a:ext cx="4724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A8FA81-DF55-405B-921B-F42B6B5EBED8}"/>
              </a:ext>
            </a:extLst>
          </p:cNvPr>
          <p:cNvSpPr txBox="1"/>
          <p:nvPr/>
        </p:nvSpPr>
        <p:spPr>
          <a:xfrm>
            <a:off x="2286000" y="2387548"/>
            <a:ext cx="5410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/>
              <a:t>Prof.dr</a:t>
            </a:r>
            <a:r>
              <a:rPr lang="en-US" sz="2000" b="1" dirty="0"/>
              <a:t> Mirjana </a:t>
            </a:r>
            <a:r>
              <a:rPr lang="en-US" sz="2000" b="1" dirty="0" err="1"/>
              <a:t>Radovid-Marković</a:t>
            </a:r>
            <a:endParaRPr lang="en-US" sz="2000" b="1" dirty="0"/>
          </a:p>
        </p:txBody>
      </p:sp>
      <p:pic>
        <p:nvPicPr>
          <p:cNvPr id="11" name="Picture 10" descr="UDG logo">
            <a:extLst>
              <a:ext uri="{FF2B5EF4-FFF2-40B4-BE49-F238E27FC236}">
                <a16:creationId xmlns:a16="http://schemas.microsoft.com/office/drawing/2014/main" id="{E3E23A2B-2FB2-49C6-ABBB-7C86580DC18B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3771860"/>
            <a:ext cx="2085972" cy="1125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2134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42196-4650-47C2-B3AF-18585A646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dirty="0"/>
              <a:t>Navodjenje referenci u Harvard stilu-primer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3F1A2-E889-4DF9-A038-45A0CA589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733549"/>
            <a:ext cx="8610600" cy="2861073"/>
          </a:xfrm>
        </p:spPr>
        <p:txBody>
          <a:bodyPr/>
          <a:lstStyle/>
          <a:p>
            <a:r>
              <a:rPr lang="en-US" dirty="0" err="1"/>
              <a:t>Pažljivo</a:t>
            </a:r>
            <a:r>
              <a:rPr lang="en-US" dirty="0"/>
              <a:t> </a:t>
            </a:r>
            <a:r>
              <a:rPr lang="en-US" dirty="0" err="1"/>
              <a:t>pogledajte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analizirajte</a:t>
            </a:r>
            <a:r>
              <a:rPr lang="en-US" dirty="0"/>
              <a:t> </a:t>
            </a:r>
            <a:r>
              <a:rPr lang="en-US" dirty="0" err="1"/>
              <a:t>navedeni</a:t>
            </a:r>
            <a:r>
              <a:rPr lang="en-US" dirty="0"/>
              <a:t> primer:</a:t>
            </a:r>
          </a:p>
          <a:p>
            <a:r>
              <a:rPr lang="en-US" dirty="0"/>
              <a:t>http://www.monash.edu.au/lls/llonline/writing/general/essay/analysing-citations/2.xml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320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2" y="0"/>
            <a:ext cx="9141714" cy="5143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51435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9B60357-232D-4489-8786-BF4E4F74B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353676" cy="1706195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8928A89-D0B3-42AC-80FB-CA7D44569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8743" y="545301"/>
            <a:ext cx="8035257" cy="4074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C42ECE-4AD1-47A9-B3AC-82CF96AD6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608" y="2081180"/>
            <a:ext cx="3970719" cy="2447686"/>
          </a:xfrm>
        </p:spPr>
        <p:txBody>
          <a:bodyPr anchor="t">
            <a:normAutofit/>
          </a:bodyPr>
          <a:lstStyle/>
          <a:p>
            <a:r>
              <a:rPr lang="en-US" sz="3600"/>
              <a:t>Vankuverski sistem citiranja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566B01-AFE0-465A-BDE3-E4C8D8C7FE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47" b="9539"/>
          <a:stretch/>
        </p:blipFill>
        <p:spPr>
          <a:xfrm>
            <a:off x="353682" y="10"/>
            <a:ext cx="8485518" cy="170618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BC3A0-85A9-4E08-9C3D-E2BA8D4C7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9581" y="1809750"/>
            <a:ext cx="4513419" cy="2684610"/>
          </a:xfrm>
        </p:spPr>
        <p:txBody>
          <a:bodyPr anchor="t">
            <a:normAutofit/>
          </a:bodyPr>
          <a:lstStyle/>
          <a:p>
            <a:r>
              <a:rPr lang="en-US" sz="1800" dirty="0" err="1"/>
              <a:t>Vankuverski</a:t>
            </a:r>
            <a:r>
              <a:rPr lang="en-US" sz="1800" dirty="0"/>
              <a:t> </a:t>
            </a:r>
            <a:r>
              <a:rPr lang="en-US" sz="1800" dirty="0" err="1"/>
              <a:t>sistem</a:t>
            </a:r>
            <a:r>
              <a:rPr lang="en-US" sz="1800" dirty="0"/>
              <a:t> </a:t>
            </a:r>
            <a:r>
              <a:rPr lang="en-US" sz="1800" dirty="0" err="1"/>
              <a:t>propisuje</a:t>
            </a:r>
            <a:r>
              <a:rPr lang="en-US" sz="1800" dirty="0"/>
              <a:t> </a:t>
            </a:r>
            <a:r>
              <a:rPr lang="en-US" sz="1800" dirty="0" err="1"/>
              <a:t>numerički</a:t>
            </a:r>
            <a:r>
              <a:rPr lang="en-US" sz="1800" dirty="0"/>
              <a:t> </a:t>
            </a:r>
            <a:r>
              <a:rPr lang="en-US" sz="1800" dirty="0" err="1"/>
              <a:t>način</a:t>
            </a:r>
            <a:r>
              <a:rPr lang="en-US" sz="1800" dirty="0"/>
              <a:t> </a:t>
            </a:r>
            <a:r>
              <a:rPr lang="en-US" sz="1800" dirty="0" err="1"/>
              <a:t>citiranja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navođenja</a:t>
            </a:r>
            <a:r>
              <a:rPr lang="en-US" sz="1800" dirty="0"/>
              <a:t> literature, a </a:t>
            </a:r>
            <a:r>
              <a:rPr lang="en-US" sz="1800" dirty="0" err="1"/>
              <a:t>prema</a:t>
            </a:r>
            <a:r>
              <a:rPr lang="en-US" sz="1800" dirty="0"/>
              <a:t> </a:t>
            </a:r>
            <a:r>
              <a:rPr lang="en-US" sz="1800" dirty="0" err="1"/>
              <a:t>redosledu</a:t>
            </a:r>
            <a:r>
              <a:rPr lang="en-US" sz="1800" dirty="0"/>
              <a:t> </a:t>
            </a:r>
            <a:r>
              <a:rPr lang="en-US" sz="1800" dirty="0" err="1"/>
              <a:t>pojavljivanja</a:t>
            </a:r>
            <a:r>
              <a:rPr lang="en-US" sz="1800" dirty="0"/>
              <a:t> u </a:t>
            </a:r>
            <a:r>
              <a:rPr lang="en-US" sz="1800" dirty="0" err="1"/>
              <a:t>tekstu</a:t>
            </a:r>
            <a:r>
              <a:rPr lang="en-US" sz="1800" dirty="0"/>
              <a:t>.</a:t>
            </a:r>
          </a:p>
          <a:p>
            <a:r>
              <a:rPr lang="en-US" sz="1800" dirty="0"/>
              <a:t> Reference u </a:t>
            </a:r>
            <a:r>
              <a:rPr lang="en-US" sz="1800" dirty="0" err="1"/>
              <a:t>popisu</a:t>
            </a:r>
            <a:r>
              <a:rPr lang="en-US" sz="1800" dirty="0"/>
              <a:t> literature </a:t>
            </a:r>
            <a:r>
              <a:rPr lang="en-US" sz="1800" dirty="0" err="1"/>
              <a:t>su</a:t>
            </a:r>
            <a:r>
              <a:rPr lang="en-US" sz="1800" dirty="0"/>
              <a:t> </a:t>
            </a:r>
            <a:r>
              <a:rPr lang="en-US" sz="1800" dirty="0" err="1"/>
              <a:t>označene</a:t>
            </a:r>
            <a:r>
              <a:rPr lang="en-US" sz="1800" dirty="0"/>
              <a:t> </a:t>
            </a:r>
            <a:r>
              <a:rPr lang="en-US" sz="1800" dirty="0" err="1"/>
              <a:t>arapskim</a:t>
            </a:r>
            <a:r>
              <a:rPr lang="en-US" sz="1800" dirty="0"/>
              <a:t> </a:t>
            </a:r>
            <a:r>
              <a:rPr lang="en-US" sz="1800" dirty="0" err="1"/>
              <a:t>brojevima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kada</a:t>
            </a:r>
            <a:r>
              <a:rPr lang="en-US" sz="1800" dirty="0"/>
              <a:t> se </a:t>
            </a:r>
            <a:r>
              <a:rPr lang="en-US" sz="1800" dirty="0" err="1"/>
              <a:t>citiraju</a:t>
            </a:r>
            <a:r>
              <a:rPr lang="en-US" sz="1800" dirty="0"/>
              <a:t> u </a:t>
            </a:r>
            <a:r>
              <a:rPr lang="en-US" sz="1800" dirty="0" err="1"/>
              <a:t>tekstu</a:t>
            </a:r>
            <a:r>
              <a:rPr lang="en-US" sz="1800" dirty="0"/>
              <a:t> </a:t>
            </a:r>
            <a:r>
              <a:rPr lang="en-US" sz="1800" dirty="0" err="1"/>
              <a:t>navodi</a:t>
            </a:r>
            <a:r>
              <a:rPr lang="en-US" sz="1800" dirty="0"/>
              <a:t> se </a:t>
            </a:r>
            <a:r>
              <a:rPr lang="en-US" sz="1800" dirty="0" err="1"/>
              <a:t>broj</a:t>
            </a:r>
            <a:r>
              <a:rPr lang="en-US" sz="1800" dirty="0"/>
              <a:t> </a:t>
            </a:r>
            <a:r>
              <a:rPr lang="en-US" sz="1800" dirty="0" err="1"/>
              <a:t>odgovarajuće</a:t>
            </a:r>
            <a:r>
              <a:rPr lang="en-US" sz="1800" dirty="0"/>
              <a:t> reference .</a:t>
            </a:r>
          </a:p>
          <a:p>
            <a:r>
              <a:rPr lang="en-US" sz="1800" dirty="0" err="1"/>
              <a:t>Dakle</a:t>
            </a:r>
            <a:r>
              <a:rPr lang="en-US" sz="1800" dirty="0"/>
              <a:t>, </a:t>
            </a:r>
            <a:r>
              <a:rPr lang="en-US" sz="1800" dirty="0" err="1"/>
              <a:t>kada</a:t>
            </a:r>
            <a:r>
              <a:rPr lang="en-US" sz="1800" dirty="0"/>
              <a:t> se </a:t>
            </a:r>
            <a:r>
              <a:rPr lang="en-US" sz="1800" dirty="0" err="1"/>
              <a:t>neka</a:t>
            </a:r>
            <a:r>
              <a:rPr lang="en-US" sz="1800" dirty="0"/>
              <a:t> </a:t>
            </a:r>
            <a:r>
              <a:rPr lang="en-US" sz="1800" dirty="0" err="1"/>
              <a:t>referenca</a:t>
            </a:r>
            <a:r>
              <a:rPr lang="en-US" sz="1800" dirty="0"/>
              <a:t> </a:t>
            </a:r>
            <a:r>
              <a:rPr lang="en-US" sz="1800" dirty="0" err="1"/>
              <a:t>citira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kasnije</a:t>
            </a:r>
            <a:r>
              <a:rPr lang="en-US" sz="1800" dirty="0"/>
              <a:t> u </a:t>
            </a:r>
            <a:r>
              <a:rPr lang="en-US" sz="1800" dirty="0" err="1"/>
              <a:t>tekstu</a:t>
            </a:r>
            <a:r>
              <a:rPr lang="en-US" sz="1800" dirty="0"/>
              <a:t>, </a:t>
            </a:r>
            <a:r>
              <a:rPr lang="en-US" sz="1800" dirty="0" err="1"/>
              <a:t>ima</a:t>
            </a:r>
            <a:r>
              <a:rPr lang="en-US" sz="1800" dirty="0"/>
              <a:t> </a:t>
            </a:r>
            <a:r>
              <a:rPr lang="en-US" sz="1800" dirty="0" err="1"/>
              <a:t>isti</a:t>
            </a:r>
            <a:r>
              <a:rPr lang="en-US" sz="1800" dirty="0"/>
              <a:t> </a:t>
            </a:r>
            <a:r>
              <a:rPr lang="en-US" sz="1800" dirty="0" err="1"/>
              <a:t>redni</a:t>
            </a:r>
            <a:r>
              <a:rPr lang="en-US" sz="1800" dirty="0"/>
              <a:t> </a:t>
            </a:r>
            <a:r>
              <a:rPr lang="en-US" sz="1800" dirty="0" err="1"/>
              <a:t>broj</a:t>
            </a:r>
            <a:r>
              <a:rPr lang="en-US" sz="1800" dirty="0"/>
              <a:t>.</a:t>
            </a:r>
          </a:p>
          <a:p>
            <a:endParaRPr lang="en-US" sz="1400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085D7B9-E066-4923-8CB7-294BF3062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524492" y="4207"/>
            <a:ext cx="0" cy="51435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5443840-A796-4C43-8DC1-1B738EFEC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613947"/>
            <a:ext cx="9144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517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8F952-B65E-4017-98AD-B4B0B995D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Vankuverski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-primer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45736-F536-47AA-8CB3-DECA8F884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Primer </a:t>
            </a:r>
            <a:r>
              <a:rPr lang="en-US" dirty="0" err="1"/>
              <a:t>navodjenja</a:t>
            </a:r>
            <a:r>
              <a:rPr lang="en-US" dirty="0"/>
              <a:t> u </a:t>
            </a:r>
            <a:r>
              <a:rPr lang="en-US" dirty="0" err="1"/>
              <a:t>spisku</a:t>
            </a:r>
            <a:r>
              <a:rPr lang="en-US" dirty="0"/>
              <a:t> literature:</a:t>
            </a:r>
          </a:p>
          <a:p>
            <a:r>
              <a:rPr lang="en-US" dirty="0"/>
              <a:t>[1].Baumgartner ,J.(1978). Systems Management, The Bureau of National Affairs, Inc., Washington D.C.</a:t>
            </a:r>
          </a:p>
          <a:p>
            <a:r>
              <a:rPr lang="en-US" dirty="0"/>
              <a:t>[2]. Radovic </a:t>
            </a:r>
            <a:r>
              <a:rPr lang="en-US" dirty="0" err="1"/>
              <a:t>Markovic,M</a:t>
            </a:r>
            <a:r>
              <a:rPr lang="en-US" dirty="0"/>
              <a:t>.  &amp;. </a:t>
            </a:r>
            <a:r>
              <a:rPr lang="en-US" dirty="0" err="1"/>
              <a:t>Omolaja,M</a:t>
            </a:r>
            <a:r>
              <a:rPr lang="en-US" dirty="0"/>
              <a:t>. (2009) .Information Management, Himalaya Publishing, Mangalore, India, 572 pp.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211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16AFD-717D-4E09-9082-72F633491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321" y="470673"/>
            <a:ext cx="5605629" cy="994172"/>
          </a:xfrm>
        </p:spPr>
        <p:txBody>
          <a:bodyPr>
            <a:normAutofit/>
          </a:bodyPr>
          <a:lstStyle/>
          <a:p>
            <a:r>
              <a:rPr lang="en-US"/>
              <a:t>Kombinovani sistem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740BA-A727-45CE-B065-C1B5511B3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321" y="1708629"/>
            <a:ext cx="5460288" cy="2587960"/>
          </a:xfrm>
        </p:spPr>
        <p:txBody>
          <a:bodyPr anchor="ctr">
            <a:normAutofit/>
          </a:bodyPr>
          <a:lstStyle/>
          <a:p>
            <a:r>
              <a:rPr lang="en-US" sz="2400" dirty="0" err="1"/>
              <a:t>Neki</a:t>
            </a:r>
            <a:r>
              <a:rPr lang="en-US" sz="2400" dirty="0"/>
              <a:t> </a:t>
            </a:r>
            <a:r>
              <a:rPr lang="en-US" sz="2400" dirty="0" err="1"/>
              <a:t>autori</a:t>
            </a:r>
            <a:r>
              <a:rPr lang="en-US" sz="2400" dirty="0"/>
              <a:t> </a:t>
            </a:r>
            <a:r>
              <a:rPr lang="en-US" sz="2400" dirty="0" err="1"/>
              <a:t>koriste</a:t>
            </a:r>
            <a:r>
              <a:rPr lang="en-US" sz="2400" dirty="0"/>
              <a:t> </a:t>
            </a:r>
            <a:r>
              <a:rPr lang="en-US" sz="2400" dirty="0" err="1"/>
              <a:t>kombinaciju</a:t>
            </a:r>
            <a:r>
              <a:rPr lang="en-US" sz="2400" dirty="0"/>
              <a:t> </a:t>
            </a:r>
            <a:r>
              <a:rPr lang="en-US" sz="2400" dirty="0" err="1"/>
              <a:t>oba</a:t>
            </a:r>
            <a:r>
              <a:rPr lang="en-US" sz="2400" dirty="0"/>
              <a:t> </a:t>
            </a:r>
            <a:r>
              <a:rPr lang="en-US" sz="2400" dirty="0" err="1"/>
              <a:t>sistema</a:t>
            </a:r>
            <a:r>
              <a:rPr lang="en-US" sz="2400" dirty="0"/>
              <a:t>, </a:t>
            </a:r>
            <a:r>
              <a:rPr lang="en-US" sz="2400" dirty="0" err="1"/>
              <a:t>harvardskog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vankuverskog</a:t>
            </a:r>
            <a:r>
              <a:rPr lang="en-US" sz="2400" dirty="0"/>
              <a:t>, </a:t>
            </a:r>
            <a:r>
              <a:rPr lang="en-US" sz="2400" dirty="0" err="1"/>
              <a:t>odnosno</a:t>
            </a:r>
            <a:r>
              <a:rPr lang="en-US" sz="2400" dirty="0"/>
              <a:t> u </a:t>
            </a:r>
            <a:r>
              <a:rPr lang="en-US" sz="2400" dirty="0" err="1"/>
              <a:t>popisu</a:t>
            </a:r>
            <a:r>
              <a:rPr lang="en-US" sz="2400" dirty="0"/>
              <a:t> literature </a:t>
            </a:r>
            <a:r>
              <a:rPr lang="en-US" sz="2400" dirty="0" err="1"/>
              <a:t>navode</a:t>
            </a:r>
            <a:r>
              <a:rPr lang="en-US" sz="2400" dirty="0"/>
              <a:t> reference </a:t>
            </a:r>
            <a:r>
              <a:rPr lang="en-US" sz="2400" dirty="0" err="1"/>
              <a:t>istovremeno</a:t>
            </a:r>
            <a:r>
              <a:rPr lang="en-US" sz="2400" dirty="0"/>
              <a:t> po </a:t>
            </a:r>
            <a:r>
              <a:rPr lang="en-US" sz="2400" dirty="0" err="1"/>
              <a:t>numeričkom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abecednom</a:t>
            </a:r>
            <a:r>
              <a:rPr lang="en-US" sz="2400" dirty="0"/>
              <a:t> </a:t>
            </a:r>
            <a:r>
              <a:rPr lang="en-US" sz="2400" dirty="0" err="1"/>
              <a:t>redosledu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6660" y="0"/>
            <a:ext cx="157734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6550" y="1769184"/>
            <a:ext cx="1605129" cy="1605129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Books">
            <a:extLst>
              <a:ext uri="{FF2B5EF4-FFF2-40B4-BE49-F238E27FC236}">
                <a16:creationId xmlns:a16="http://schemas.microsoft.com/office/drawing/2014/main" id="{3900199C-221F-4DF7-A51E-EC934A00C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60489" y="2143125"/>
            <a:ext cx="857249" cy="85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926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2843" y="2794"/>
            <a:ext cx="4211157" cy="51435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F17553-95C8-4769-B991-2C6F7E04E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005" y="602216"/>
            <a:ext cx="3733482" cy="82653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dirty="0" err="1">
                <a:solidFill>
                  <a:srgbClr val="000000"/>
                </a:solidFill>
              </a:rPr>
              <a:t>Prednosti</a:t>
            </a:r>
            <a:r>
              <a:rPr lang="en-US" sz="3700" dirty="0">
                <a:solidFill>
                  <a:srgbClr val="000000"/>
                </a:solidFill>
              </a:rPr>
              <a:t> </a:t>
            </a:r>
            <a:r>
              <a:rPr lang="en-US" sz="3700" dirty="0" err="1">
                <a:solidFill>
                  <a:srgbClr val="000000"/>
                </a:solidFill>
              </a:rPr>
              <a:t>i</a:t>
            </a:r>
            <a:r>
              <a:rPr lang="en-US" sz="3700" dirty="0">
                <a:solidFill>
                  <a:srgbClr val="000000"/>
                </a:solidFill>
              </a:rPr>
              <a:t> mane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4FC7A-31B3-44B4-8687-5937001DC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1428751"/>
            <a:ext cx="4827380" cy="3116978"/>
          </a:xfrm>
        </p:spPr>
        <p:txBody>
          <a:bodyPr anchor="ctr">
            <a:normAutofit/>
          </a:bodyPr>
          <a:lstStyle/>
          <a:p>
            <a:r>
              <a:rPr lang="en-US" sz="2400" dirty="0" err="1">
                <a:solidFill>
                  <a:srgbClr val="000000"/>
                </a:solidFill>
              </a:rPr>
              <a:t>Ovaj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sistem</a:t>
            </a:r>
            <a:r>
              <a:rPr lang="en-US" sz="2400" dirty="0">
                <a:solidFill>
                  <a:srgbClr val="000000"/>
                </a:solidFill>
              </a:rPr>
              <a:t> je </a:t>
            </a:r>
            <a:r>
              <a:rPr lang="en-US" sz="2400" dirty="0" err="1">
                <a:solidFill>
                  <a:srgbClr val="000000"/>
                </a:solidFill>
              </a:rPr>
              <a:t>kraci</a:t>
            </a:r>
            <a:r>
              <a:rPr lang="en-US" sz="2400" dirty="0">
                <a:solidFill>
                  <a:srgbClr val="000000"/>
                </a:solidFill>
              </a:rPr>
              <a:t> od </a:t>
            </a:r>
            <a:r>
              <a:rPr lang="en-US" sz="2400" dirty="0" err="1">
                <a:solidFill>
                  <a:srgbClr val="000000"/>
                </a:solidFill>
              </a:rPr>
              <a:t>Harvardskog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</a:p>
          <a:p>
            <a:r>
              <a:rPr lang="en-US" sz="2400" dirty="0">
                <a:solidFill>
                  <a:srgbClr val="000000"/>
                </a:solidFill>
              </a:rPr>
              <a:t>Reference se </a:t>
            </a:r>
            <a:r>
              <a:rPr lang="en-US" sz="2400" dirty="0" err="1">
                <a:solidFill>
                  <a:srgbClr val="000000"/>
                </a:solidFill>
              </a:rPr>
              <a:t>takodje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moraju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tražiti</a:t>
            </a:r>
            <a:r>
              <a:rPr lang="en-US" sz="2400" dirty="0">
                <a:solidFill>
                  <a:srgbClr val="000000"/>
                </a:solidFill>
              </a:rPr>
              <a:t> po </a:t>
            </a:r>
            <a:r>
              <a:rPr lang="en-US" sz="2400" dirty="0" err="1">
                <a:solidFill>
                  <a:srgbClr val="000000"/>
                </a:solidFill>
              </a:rPr>
              <a:t>abecednom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redu</a:t>
            </a:r>
            <a:r>
              <a:rPr lang="en-US" sz="2400" dirty="0">
                <a:solidFill>
                  <a:srgbClr val="000000"/>
                </a:solidFill>
              </a:rPr>
              <a:t> u </a:t>
            </a:r>
            <a:r>
              <a:rPr lang="en-US" sz="2400" dirty="0" err="1">
                <a:solidFill>
                  <a:srgbClr val="000000"/>
                </a:solidFill>
              </a:rPr>
              <a:t>popisu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literature,ali</a:t>
            </a:r>
            <a:r>
              <a:rPr lang="en-US" sz="2400" dirty="0">
                <a:solidFill>
                  <a:srgbClr val="000000"/>
                </a:solidFill>
              </a:rPr>
              <a:t> je </a:t>
            </a:r>
            <a:r>
              <a:rPr lang="en-US" sz="2400" dirty="0" err="1">
                <a:solidFill>
                  <a:srgbClr val="000000"/>
                </a:solidFill>
              </a:rPr>
              <a:t>kraće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navodjenje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referenci</a:t>
            </a:r>
            <a:r>
              <a:rPr lang="en-US" sz="2400" dirty="0">
                <a:solidFill>
                  <a:srgbClr val="000000"/>
                </a:solidFill>
              </a:rPr>
              <a:t> u </a:t>
            </a:r>
            <a:r>
              <a:rPr lang="en-US" sz="2400" dirty="0" err="1">
                <a:solidFill>
                  <a:srgbClr val="000000"/>
                </a:solidFill>
              </a:rPr>
              <a:t>tekstu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koje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numerisane</a:t>
            </a:r>
            <a:endParaRPr lang="en-US" sz="2400" dirty="0">
              <a:solidFill>
                <a:srgbClr val="000000"/>
              </a:solidFill>
            </a:endParaRPr>
          </a:p>
          <a:p>
            <a:endParaRPr lang="en-US" sz="1500" dirty="0">
              <a:solidFill>
                <a:srgbClr val="000000"/>
              </a:solidFill>
            </a:endParaRP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93671" y="553964"/>
            <a:ext cx="3750329" cy="4050721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Questions">
            <a:extLst>
              <a:ext uri="{FF2B5EF4-FFF2-40B4-BE49-F238E27FC236}">
                <a16:creationId xmlns:a16="http://schemas.microsoft.com/office/drawing/2014/main" id="{D91202B2-3C8F-4CCC-B6AC-5C7397014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1294" y="1221816"/>
            <a:ext cx="2715016" cy="271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707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2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7CFE44-DA7E-4E5A-8829-2A1FCD5DF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241300"/>
            <a:ext cx="8178799" cy="851803"/>
          </a:xfrm>
        </p:spPr>
        <p:txBody>
          <a:bodyPr>
            <a:normAutofit/>
          </a:bodyPr>
          <a:lstStyle/>
          <a:p>
            <a:r>
              <a:rPr lang="en-US" sz="2700" dirty="0"/>
              <a:t>Čikago </a:t>
            </a:r>
            <a:r>
              <a:rPr lang="en-US" sz="2700" dirty="0" err="1"/>
              <a:t>stil</a:t>
            </a:r>
            <a:r>
              <a:rPr lang="en-US" sz="27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FDBAA-27F6-4549-8B9E-74DF2FF46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971551"/>
            <a:ext cx="8585199" cy="3661172"/>
          </a:xfrm>
        </p:spPr>
        <p:txBody>
          <a:bodyPr>
            <a:normAutofit/>
          </a:bodyPr>
          <a:lstStyle/>
          <a:p>
            <a:r>
              <a:rPr lang="en-US" sz="1500" dirty="0"/>
              <a:t>Citiranje </a:t>
            </a:r>
            <a:r>
              <a:rPr lang="en-US" sz="1500" dirty="0" err="1"/>
              <a:t>naučnih</a:t>
            </a:r>
            <a:r>
              <a:rPr lang="en-US" sz="1500" dirty="0"/>
              <a:t> </a:t>
            </a:r>
            <a:r>
              <a:rPr lang="en-US" sz="1500" dirty="0" err="1"/>
              <a:t>časopisia</a:t>
            </a:r>
            <a:r>
              <a:rPr lang="en-US" sz="1500" dirty="0"/>
              <a:t>:</a:t>
            </a:r>
          </a:p>
          <a:p>
            <a:r>
              <a:rPr lang="en-US" sz="1500" dirty="0" err="1"/>
              <a:t>Prezime</a:t>
            </a:r>
            <a:r>
              <a:rPr lang="en-US" sz="1500" dirty="0"/>
              <a:t>[</a:t>
            </a:r>
            <a:r>
              <a:rPr lang="en-US" sz="1500" dirty="0" err="1"/>
              <a:t>zarez</a:t>
            </a:r>
            <a:r>
              <a:rPr lang="en-US" sz="1500" dirty="0"/>
              <a:t>], </a:t>
            </a:r>
            <a:r>
              <a:rPr lang="en-US" sz="1500" dirty="0" err="1"/>
              <a:t>ime</a:t>
            </a:r>
            <a:r>
              <a:rPr lang="en-US" sz="1500" dirty="0"/>
              <a:t> </a:t>
            </a:r>
            <a:r>
              <a:rPr lang="en-US" sz="1500" dirty="0" err="1"/>
              <a:t>ili</a:t>
            </a:r>
            <a:r>
              <a:rPr lang="en-US" sz="1500" dirty="0"/>
              <a:t> </a:t>
            </a:r>
            <a:r>
              <a:rPr lang="en-US" sz="1500" dirty="0" err="1"/>
              <a:t>inicijali</a:t>
            </a:r>
            <a:r>
              <a:rPr lang="en-US" sz="1500" dirty="0"/>
              <a:t> </a:t>
            </a:r>
            <a:r>
              <a:rPr lang="en-US" sz="1500" dirty="0" err="1"/>
              <a:t>imena</a:t>
            </a:r>
            <a:r>
              <a:rPr lang="en-US" sz="1500" dirty="0"/>
              <a:t> [</a:t>
            </a:r>
            <a:r>
              <a:rPr lang="en-US" sz="1500" dirty="0" err="1"/>
              <a:t>tačka</a:t>
            </a:r>
            <a:r>
              <a:rPr lang="en-US" sz="1500" dirty="0"/>
              <a:t>]. </a:t>
            </a:r>
            <a:r>
              <a:rPr lang="en-US" sz="1500" dirty="0" err="1"/>
              <a:t>Godina</a:t>
            </a:r>
            <a:r>
              <a:rPr lang="en-US" sz="1500" dirty="0"/>
              <a:t>. ”Pod </a:t>
            </a:r>
            <a:r>
              <a:rPr lang="en-US" sz="1500" dirty="0" err="1"/>
              <a:t>navodnicima</a:t>
            </a:r>
            <a:r>
              <a:rPr lang="en-US" sz="1500" dirty="0"/>
              <a:t> </a:t>
            </a:r>
            <a:r>
              <a:rPr lang="en-US" sz="1500" dirty="0" err="1"/>
              <a:t>naziv</a:t>
            </a:r>
            <a:r>
              <a:rPr lang="en-US" sz="1500" dirty="0"/>
              <a:t> </a:t>
            </a:r>
            <a:r>
              <a:rPr lang="en-US" sz="1500" dirty="0" err="1"/>
              <a:t>članka</a:t>
            </a:r>
            <a:r>
              <a:rPr lang="en-US" sz="1500" dirty="0"/>
              <a:t> u </a:t>
            </a:r>
            <a:r>
              <a:rPr lang="en-US" sz="1500" dirty="0" err="1"/>
              <a:t>časopisu</a:t>
            </a:r>
            <a:r>
              <a:rPr lang="en-US" sz="1500" dirty="0"/>
              <a:t>“. </a:t>
            </a:r>
            <a:r>
              <a:rPr lang="en-US" sz="1500" dirty="0" err="1"/>
              <a:t>Naziv</a:t>
            </a:r>
            <a:r>
              <a:rPr lang="en-US" sz="1500" dirty="0"/>
              <a:t> </a:t>
            </a:r>
            <a:r>
              <a:rPr lang="en-US" sz="1500" dirty="0" err="1"/>
              <a:t>časopisa</a:t>
            </a:r>
            <a:r>
              <a:rPr lang="en-US" sz="1500" dirty="0"/>
              <a:t>. </a:t>
            </a:r>
            <a:r>
              <a:rPr lang="en-US" sz="1500" dirty="0" err="1"/>
              <a:t>Broj</a:t>
            </a:r>
            <a:r>
              <a:rPr lang="en-US" sz="1500" dirty="0"/>
              <a:t> </a:t>
            </a:r>
            <a:r>
              <a:rPr lang="en-US" sz="1500" dirty="0" err="1"/>
              <a:t>stranica</a:t>
            </a:r>
            <a:r>
              <a:rPr lang="en-US" sz="1500" dirty="0"/>
              <a:t> </a:t>
            </a:r>
            <a:r>
              <a:rPr lang="en-US" sz="1500" dirty="0" err="1"/>
              <a:t>članka</a:t>
            </a:r>
            <a:r>
              <a:rPr lang="en-US" sz="1500" dirty="0"/>
              <a:t>.</a:t>
            </a:r>
          </a:p>
          <a:p>
            <a:r>
              <a:rPr lang="en-US" sz="1500" dirty="0" err="1"/>
              <a:t>Ako</a:t>
            </a:r>
            <a:r>
              <a:rPr lang="en-US" sz="1500" dirty="0"/>
              <a:t> se u </a:t>
            </a:r>
            <a:r>
              <a:rPr lang="en-US" sz="1500" dirty="0" err="1"/>
              <a:t>časopisu</a:t>
            </a:r>
            <a:r>
              <a:rPr lang="en-US" sz="1500" dirty="0"/>
              <a:t> </a:t>
            </a:r>
            <a:r>
              <a:rPr lang="en-US" sz="1500" dirty="0" err="1"/>
              <a:t>nalazi</a:t>
            </a:r>
            <a:r>
              <a:rPr lang="en-US" sz="1500" dirty="0"/>
              <a:t> </a:t>
            </a:r>
            <a:r>
              <a:rPr lang="en-US" sz="1500" dirty="0" err="1"/>
              <a:t>članak</a:t>
            </a:r>
            <a:r>
              <a:rPr lang="en-US" sz="1500" dirty="0"/>
              <a:t> od 35-te do 45 </a:t>
            </a:r>
            <a:r>
              <a:rPr lang="en-US" sz="1500" dirty="0" err="1"/>
              <a:t>stranice</a:t>
            </a:r>
            <a:r>
              <a:rPr lang="en-US" sz="1500" dirty="0"/>
              <a:t>, a </a:t>
            </a:r>
            <a:r>
              <a:rPr lang="en-US" sz="1500" dirty="0" err="1"/>
              <a:t>preuzima</a:t>
            </a:r>
            <a:r>
              <a:rPr lang="en-US" sz="1500" dirty="0"/>
              <a:t> se deo </a:t>
            </a:r>
            <a:r>
              <a:rPr lang="en-US" sz="1500" dirty="0" err="1"/>
              <a:t>članka</a:t>
            </a:r>
            <a:r>
              <a:rPr lang="en-US" sz="1500" dirty="0"/>
              <a:t> koji se </a:t>
            </a:r>
            <a:r>
              <a:rPr lang="en-US" sz="1500" dirty="0" err="1"/>
              <a:t>nalazi</a:t>
            </a:r>
            <a:r>
              <a:rPr lang="en-US" sz="1500" dirty="0"/>
              <a:t> </a:t>
            </a:r>
            <a:r>
              <a:rPr lang="en-US" sz="1500" dirty="0" err="1"/>
              <a:t>na</a:t>
            </a:r>
            <a:r>
              <a:rPr lang="en-US" sz="1500" dirty="0"/>
              <a:t> 40-oj </a:t>
            </a:r>
            <a:r>
              <a:rPr lang="en-US" sz="1500" dirty="0" err="1"/>
              <a:t>stranici</a:t>
            </a:r>
            <a:r>
              <a:rPr lang="en-US" sz="1500" dirty="0"/>
              <a:t> u </a:t>
            </a:r>
            <a:r>
              <a:rPr lang="en-US" sz="1500" dirty="0" err="1"/>
              <a:t>bibliografiji</a:t>
            </a:r>
            <a:r>
              <a:rPr lang="en-US" sz="1500" dirty="0"/>
              <a:t> se ne </a:t>
            </a:r>
            <a:r>
              <a:rPr lang="en-US" sz="1500" dirty="0" err="1"/>
              <a:t>piše</a:t>
            </a:r>
            <a:r>
              <a:rPr lang="en-US" sz="1500" dirty="0"/>
              <a:t> str. 40 </a:t>
            </a:r>
            <a:r>
              <a:rPr lang="en-US" sz="1500" dirty="0" err="1"/>
              <a:t>nego</a:t>
            </a:r>
            <a:r>
              <a:rPr lang="en-US" sz="1500" dirty="0"/>
              <a:t> se </a:t>
            </a:r>
            <a:r>
              <a:rPr lang="en-US" sz="1500" dirty="0" err="1"/>
              <a:t>navodi</a:t>
            </a:r>
            <a:r>
              <a:rPr lang="en-US" sz="1500" dirty="0"/>
              <a:t> </a:t>
            </a:r>
            <a:r>
              <a:rPr lang="en-US" sz="1500" dirty="0" err="1"/>
              <a:t>obim</a:t>
            </a:r>
            <a:r>
              <a:rPr lang="en-US" sz="1500" dirty="0"/>
              <a:t> </a:t>
            </a:r>
            <a:r>
              <a:rPr lang="en-US" sz="1500" dirty="0" err="1"/>
              <a:t>celog</a:t>
            </a:r>
            <a:r>
              <a:rPr lang="en-US" sz="1500" dirty="0"/>
              <a:t> </a:t>
            </a:r>
            <a:r>
              <a:rPr lang="en-US" sz="1500" dirty="0" err="1"/>
              <a:t>članka;npr</a:t>
            </a:r>
            <a:r>
              <a:rPr lang="en-US" sz="1500" dirty="0"/>
              <a:t>. 35-45. </a:t>
            </a:r>
            <a:r>
              <a:rPr lang="en-US" sz="1500" dirty="0" err="1"/>
              <a:t>Dok</a:t>
            </a:r>
            <a:r>
              <a:rPr lang="en-US" sz="1500" dirty="0"/>
              <a:t> </a:t>
            </a:r>
            <a:r>
              <a:rPr lang="en-US" sz="1500" dirty="0" err="1"/>
              <a:t>kod</a:t>
            </a:r>
            <a:r>
              <a:rPr lang="en-US" sz="1500" dirty="0"/>
              <a:t> </a:t>
            </a:r>
            <a:r>
              <a:rPr lang="en-US" sz="1500" dirty="0" err="1"/>
              <a:t>citiranja</a:t>
            </a:r>
            <a:r>
              <a:rPr lang="en-US" sz="1500" dirty="0"/>
              <a:t> u </a:t>
            </a:r>
            <a:r>
              <a:rPr lang="en-US" sz="1500" dirty="0" err="1"/>
              <a:t>tekstu</a:t>
            </a:r>
            <a:r>
              <a:rPr lang="en-US" sz="1500" dirty="0"/>
              <a:t> se </a:t>
            </a:r>
            <a:r>
              <a:rPr lang="en-US" sz="1500" dirty="0" err="1"/>
              <a:t>navodi</a:t>
            </a:r>
            <a:r>
              <a:rPr lang="en-US" sz="1500" dirty="0"/>
              <a:t> </a:t>
            </a:r>
            <a:r>
              <a:rPr lang="en-US" sz="1500" dirty="0" err="1"/>
              <a:t>konkretna</a:t>
            </a:r>
            <a:r>
              <a:rPr lang="en-US" sz="1500" dirty="0"/>
              <a:t> </a:t>
            </a:r>
            <a:r>
              <a:rPr lang="en-US" sz="1500" dirty="0" err="1"/>
              <a:t>stranica</a:t>
            </a:r>
            <a:r>
              <a:rPr lang="en-US" sz="1500" dirty="0"/>
              <a:t> </a:t>
            </a:r>
            <a:r>
              <a:rPr lang="en-US" sz="1500" dirty="0" err="1"/>
              <a:t>sa</a:t>
            </a:r>
            <a:r>
              <a:rPr lang="en-US" sz="1500" dirty="0"/>
              <a:t> </a:t>
            </a:r>
            <a:r>
              <a:rPr lang="en-US" sz="1500" dirty="0" err="1"/>
              <a:t>koje</a:t>
            </a:r>
            <a:r>
              <a:rPr lang="en-US" sz="1500" dirty="0"/>
              <a:t> je </a:t>
            </a:r>
            <a:r>
              <a:rPr lang="en-US" sz="1500" dirty="0" err="1"/>
              <a:t>preuzet</a:t>
            </a:r>
            <a:r>
              <a:rPr lang="en-US" sz="1500" dirty="0"/>
              <a:t> </a:t>
            </a:r>
            <a:r>
              <a:rPr lang="en-US" sz="1500" dirty="0" err="1"/>
              <a:t>tekst</a:t>
            </a:r>
            <a:r>
              <a:rPr lang="en-US" sz="1500" dirty="0"/>
              <a:t>.</a:t>
            </a:r>
          </a:p>
          <a:p>
            <a:r>
              <a:rPr lang="en-US" sz="1500" dirty="0"/>
              <a:t>Primer:</a:t>
            </a:r>
          </a:p>
          <a:p>
            <a:r>
              <a:rPr lang="en-US" sz="1500" dirty="0"/>
              <a:t>Weinstein, Joshua I. 2009. “The Market in Plato’s Republic.” Classical Philology 104:439–58.</a:t>
            </a:r>
          </a:p>
          <a:p>
            <a:r>
              <a:rPr lang="en-US" sz="1500" dirty="0"/>
              <a:t>Primer </a:t>
            </a:r>
            <a:r>
              <a:rPr lang="en-US" sz="1500" dirty="0" err="1"/>
              <a:t>citiranja</a:t>
            </a:r>
            <a:r>
              <a:rPr lang="en-US" sz="1500" dirty="0"/>
              <a:t> u </a:t>
            </a:r>
            <a:r>
              <a:rPr lang="en-US" sz="1500" dirty="0" err="1"/>
              <a:t>tekstu</a:t>
            </a:r>
            <a:r>
              <a:rPr lang="en-US" sz="1500" dirty="0"/>
              <a:t>:</a:t>
            </a:r>
          </a:p>
          <a:p>
            <a:r>
              <a:rPr lang="en-US" sz="1500" dirty="0"/>
              <a:t>(Weinstein 2009, 440)</a:t>
            </a:r>
          </a:p>
        </p:txBody>
      </p:sp>
      <p:sp>
        <p:nvSpPr>
          <p:cNvPr id="39" name="Rectangle 31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89472" y="1590018"/>
            <a:ext cx="484026" cy="48402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3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716801" y="1007270"/>
            <a:ext cx="1899624" cy="954774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376320" y="3827443"/>
            <a:ext cx="1513185" cy="760545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20937" y="4296531"/>
            <a:ext cx="364184" cy="36418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77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BA63E-3ACD-40F8-B196-AEA1E9683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Čikago </a:t>
            </a:r>
            <a:r>
              <a:rPr lang="en-US" dirty="0" err="1"/>
              <a:t>stil</a:t>
            </a:r>
            <a:r>
              <a:rPr lang="en-US" dirty="0"/>
              <a:t>  (citiranje)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33E34-FC8F-4E1C-81A6-6F2968AE0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63229"/>
            <a:ext cx="8305800" cy="3531394"/>
          </a:xfrm>
        </p:spPr>
        <p:txBody>
          <a:bodyPr/>
          <a:lstStyle/>
          <a:p>
            <a:r>
              <a:rPr lang="en-US" sz="2800" dirty="0"/>
              <a:t>WEB STRANICA</a:t>
            </a:r>
          </a:p>
          <a:p>
            <a:r>
              <a:rPr lang="en-US" sz="2800" dirty="0"/>
              <a:t>Primer:</a:t>
            </a:r>
          </a:p>
          <a:p>
            <a:r>
              <a:rPr lang="en-US" sz="2800" dirty="0"/>
              <a:t>Google. 2009. “Google Privacy Policy.” Last modified March 11.</a:t>
            </a:r>
          </a:p>
          <a:p>
            <a:r>
              <a:rPr lang="en-US" sz="2800" dirty="0"/>
              <a:t>http://www.google.com/intl/en/privacypolicy.html.</a:t>
            </a:r>
          </a:p>
          <a:p>
            <a:r>
              <a:rPr lang="en-US" sz="2800" dirty="0"/>
              <a:t>Primer </a:t>
            </a:r>
            <a:r>
              <a:rPr lang="en-US" sz="2800" dirty="0" err="1"/>
              <a:t>citiranja</a:t>
            </a:r>
            <a:r>
              <a:rPr lang="en-US" sz="2800" dirty="0"/>
              <a:t> u </a:t>
            </a:r>
            <a:r>
              <a:rPr lang="en-US" sz="2800" dirty="0" err="1"/>
              <a:t>tekstu</a:t>
            </a:r>
            <a:r>
              <a:rPr lang="en-US" sz="2800" dirty="0"/>
              <a:t>:</a:t>
            </a:r>
          </a:p>
          <a:p>
            <a:r>
              <a:rPr lang="en-US" sz="2800" dirty="0"/>
              <a:t>(Google 2009)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945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37726-96F8-4180-9771-2D193384A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Navodjenje</a:t>
            </a:r>
            <a:r>
              <a:rPr lang="en-US" sz="3600" dirty="0"/>
              <a:t> </a:t>
            </a:r>
            <a:r>
              <a:rPr lang="en-US" sz="3600" dirty="0" err="1"/>
              <a:t>referenci</a:t>
            </a:r>
            <a:r>
              <a:rPr lang="en-US" sz="3600" dirty="0"/>
              <a:t> u Čikago </a:t>
            </a:r>
            <a:r>
              <a:rPr lang="en-US" sz="3600" dirty="0" err="1"/>
              <a:t>stilu</a:t>
            </a:r>
            <a:r>
              <a:rPr lang="en-US" sz="3600" dirty="0"/>
              <a:t>-primer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211B6-9E76-4242-B431-1D43980AE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Pažljivo</a:t>
            </a:r>
            <a:r>
              <a:rPr lang="en-US" dirty="0"/>
              <a:t> </a:t>
            </a:r>
            <a:r>
              <a:rPr lang="en-US" dirty="0" err="1"/>
              <a:t>pogledajte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analizirajte</a:t>
            </a:r>
            <a:r>
              <a:rPr lang="en-US" dirty="0"/>
              <a:t> </a:t>
            </a:r>
            <a:r>
              <a:rPr lang="en-US" dirty="0" err="1"/>
              <a:t>navedeni</a:t>
            </a:r>
            <a:r>
              <a:rPr lang="en-US" dirty="0"/>
              <a:t> primer:</a:t>
            </a:r>
          </a:p>
          <a:p>
            <a:r>
              <a:rPr lang="en-US" dirty="0"/>
              <a:t>https://owl.english.purdue.edu/media/pdf/1300991022_717.pdf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807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595D4-2843-4735-9EA0-7F54F3339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471951"/>
            <a:ext cx="4939868" cy="964620"/>
          </a:xfrm>
        </p:spPr>
        <p:txBody>
          <a:bodyPr anchor="b">
            <a:normAutofit/>
          </a:bodyPr>
          <a:lstStyle/>
          <a:p>
            <a:r>
              <a:rPr lang="en-US" dirty="0" err="1"/>
              <a:t>Fusnote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endnote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8C168-54BE-45E2-A74A-5C57DAACB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3" y="1828800"/>
            <a:ext cx="4939867" cy="2839064"/>
          </a:xfrm>
        </p:spPr>
        <p:txBody>
          <a:bodyPr>
            <a:normAutofit/>
          </a:bodyPr>
          <a:lstStyle/>
          <a:p>
            <a:r>
              <a:rPr lang="en-US" sz="1500" dirty="0" err="1"/>
              <a:t>Ukoliko</a:t>
            </a:r>
            <a:r>
              <a:rPr lang="en-US" sz="1500" dirty="0"/>
              <a:t> </a:t>
            </a:r>
            <a:r>
              <a:rPr lang="en-US" sz="1500" dirty="0" err="1"/>
              <a:t>želite</a:t>
            </a:r>
            <a:r>
              <a:rPr lang="en-US" sz="1500" dirty="0"/>
              <a:t> da </a:t>
            </a:r>
            <a:r>
              <a:rPr lang="en-US" sz="1500" dirty="0" err="1"/>
              <a:t>napomenete</a:t>
            </a:r>
            <a:r>
              <a:rPr lang="en-US" sz="1500" dirty="0"/>
              <a:t> </a:t>
            </a:r>
            <a:r>
              <a:rPr lang="en-US" sz="1500" dirty="0" err="1"/>
              <a:t>nešto</a:t>
            </a:r>
            <a:r>
              <a:rPr lang="en-US" sz="1500" dirty="0"/>
              <a:t> u </a:t>
            </a:r>
            <a:r>
              <a:rPr lang="en-US" sz="1500" dirty="0" err="1"/>
              <a:t>svom</a:t>
            </a:r>
            <a:r>
              <a:rPr lang="en-US" sz="1500" dirty="0"/>
              <a:t> </a:t>
            </a:r>
            <a:r>
              <a:rPr lang="en-US" sz="1500" dirty="0" err="1"/>
              <a:t>tekstu</a:t>
            </a:r>
            <a:r>
              <a:rPr lang="en-US" sz="1500" dirty="0"/>
              <a:t> </a:t>
            </a:r>
            <a:r>
              <a:rPr lang="en-US" sz="1500" dirty="0" err="1"/>
              <a:t>ili</a:t>
            </a:r>
            <a:r>
              <a:rPr lang="en-US" sz="1500" dirty="0"/>
              <a:t> da </a:t>
            </a:r>
            <a:r>
              <a:rPr lang="en-US" sz="1500" dirty="0" err="1"/>
              <a:t>navedete</a:t>
            </a:r>
            <a:r>
              <a:rPr lang="en-US" sz="1500" dirty="0"/>
              <a:t> </a:t>
            </a:r>
            <a:r>
              <a:rPr lang="en-US" sz="1500" dirty="0" err="1"/>
              <a:t>referencu</a:t>
            </a:r>
            <a:r>
              <a:rPr lang="en-US" sz="1500" dirty="0"/>
              <a:t> </a:t>
            </a:r>
            <a:r>
              <a:rPr lang="en-US" sz="1500" dirty="0" err="1"/>
              <a:t>koju</a:t>
            </a:r>
            <a:r>
              <a:rPr lang="en-US" sz="1500" dirty="0"/>
              <a:t> </a:t>
            </a:r>
            <a:r>
              <a:rPr lang="en-US" sz="1500" dirty="0" err="1"/>
              <a:t>ste</a:t>
            </a:r>
            <a:r>
              <a:rPr lang="en-US" sz="1500" dirty="0"/>
              <a:t> </a:t>
            </a:r>
            <a:r>
              <a:rPr lang="en-US" sz="1500" dirty="0" err="1"/>
              <a:t>citirali</a:t>
            </a:r>
            <a:r>
              <a:rPr lang="en-US" sz="1500" dirty="0"/>
              <a:t>, to </a:t>
            </a:r>
            <a:r>
              <a:rPr lang="en-US" sz="1500" dirty="0" err="1"/>
              <a:t>činite</a:t>
            </a:r>
            <a:r>
              <a:rPr lang="en-US" sz="1500" dirty="0"/>
              <a:t> </a:t>
            </a:r>
            <a:r>
              <a:rPr lang="en-US" sz="1500" dirty="0" err="1"/>
              <a:t>tako</a:t>
            </a:r>
            <a:r>
              <a:rPr lang="en-US" sz="1500" dirty="0"/>
              <a:t> </a:t>
            </a:r>
            <a:r>
              <a:rPr lang="en-US" sz="1500" dirty="0" err="1"/>
              <a:t>što</a:t>
            </a:r>
            <a:r>
              <a:rPr lang="en-US" sz="1500" dirty="0"/>
              <a:t> </a:t>
            </a:r>
            <a:r>
              <a:rPr lang="en-US" sz="1500" dirty="0" err="1"/>
              <a:t>napomenu</a:t>
            </a:r>
            <a:r>
              <a:rPr lang="en-US" sz="1500" dirty="0"/>
              <a:t> (</a:t>
            </a:r>
            <a:r>
              <a:rPr lang="en-US" sz="1500" dirty="0" err="1"/>
              <a:t>naznaku</a:t>
            </a:r>
            <a:r>
              <a:rPr lang="en-US" sz="1500" dirty="0"/>
              <a:t>) </a:t>
            </a:r>
            <a:r>
              <a:rPr lang="en-US" sz="1500" dirty="0" err="1"/>
              <a:t>smestite</a:t>
            </a:r>
            <a:r>
              <a:rPr lang="en-US" sz="1500" dirty="0"/>
              <a:t> u </a:t>
            </a:r>
            <a:r>
              <a:rPr lang="en-US" sz="1500" dirty="0" err="1"/>
              <a:t>dno</a:t>
            </a:r>
            <a:r>
              <a:rPr lang="en-US" sz="1500" dirty="0"/>
              <a:t> </a:t>
            </a:r>
            <a:r>
              <a:rPr lang="en-US" sz="1500" dirty="0" err="1"/>
              <a:t>strane</a:t>
            </a:r>
            <a:r>
              <a:rPr lang="en-US" sz="1500" dirty="0"/>
              <a:t> (</a:t>
            </a:r>
            <a:r>
              <a:rPr lang="en-US" sz="1500" dirty="0" err="1"/>
              <a:t>tzv</a:t>
            </a:r>
            <a:r>
              <a:rPr lang="en-US" sz="1500" dirty="0"/>
              <a:t>. </a:t>
            </a:r>
            <a:r>
              <a:rPr lang="en-US" sz="1500" dirty="0" err="1"/>
              <a:t>fusnota</a:t>
            </a:r>
            <a:r>
              <a:rPr lang="en-US" sz="1500" dirty="0"/>
              <a:t>);</a:t>
            </a:r>
          </a:p>
          <a:p>
            <a:r>
              <a:rPr lang="en-US" sz="1500" dirty="0" err="1"/>
              <a:t>Ukoliko</a:t>
            </a:r>
            <a:r>
              <a:rPr lang="en-US" sz="1500" dirty="0"/>
              <a:t> se u </a:t>
            </a:r>
            <a:r>
              <a:rPr lang="en-US" sz="1500" dirty="0" err="1"/>
              <a:t>fusnoti</a:t>
            </a:r>
            <a:r>
              <a:rPr lang="en-US" sz="1500" dirty="0"/>
              <a:t> </a:t>
            </a:r>
            <a:r>
              <a:rPr lang="en-US" sz="1500" dirty="0" err="1"/>
              <a:t>ponavlja</a:t>
            </a:r>
            <a:r>
              <a:rPr lang="en-US" sz="1500" dirty="0"/>
              <a:t> </a:t>
            </a:r>
            <a:r>
              <a:rPr lang="en-US" sz="1500" dirty="0" err="1"/>
              <a:t>ista</a:t>
            </a:r>
            <a:r>
              <a:rPr lang="en-US" sz="1500" dirty="0"/>
              <a:t> </a:t>
            </a:r>
            <a:r>
              <a:rPr lang="en-US" sz="1500" dirty="0" err="1"/>
              <a:t>referenca</a:t>
            </a:r>
            <a:r>
              <a:rPr lang="en-US" sz="1500" dirty="0"/>
              <a:t>, </a:t>
            </a:r>
            <a:r>
              <a:rPr lang="en-US" sz="1500" dirty="0" err="1"/>
              <a:t>onda</a:t>
            </a:r>
            <a:r>
              <a:rPr lang="en-US" sz="1500" dirty="0"/>
              <a:t> se </a:t>
            </a:r>
            <a:r>
              <a:rPr lang="en-US" sz="1500" dirty="0" err="1"/>
              <a:t>umesto</a:t>
            </a:r>
            <a:r>
              <a:rPr lang="en-US" sz="1500" dirty="0"/>
              <a:t> </a:t>
            </a:r>
            <a:r>
              <a:rPr lang="en-US" sz="1500" dirty="0" err="1"/>
              <a:t>čitave</a:t>
            </a:r>
            <a:r>
              <a:rPr lang="en-US" sz="1500" dirty="0"/>
              <a:t> reference </a:t>
            </a:r>
            <a:r>
              <a:rPr lang="en-US" sz="1500" dirty="0" err="1"/>
              <a:t>stavlja</a:t>
            </a:r>
            <a:r>
              <a:rPr lang="en-US" sz="1500" dirty="0"/>
              <a:t> </a:t>
            </a:r>
            <a:r>
              <a:rPr lang="en-US" sz="1500" dirty="0" err="1"/>
              <a:t>naznaka</a:t>
            </a:r>
            <a:r>
              <a:rPr lang="en-US" sz="1500" dirty="0"/>
              <a:t> </a:t>
            </a:r>
            <a:r>
              <a:rPr lang="en-US" sz="1500" dirty="0" err="1"/>
              <a:t>Isto</a:t>
            </a:r>
            <a:r>
              <a:rPr lang="en-US" sz="1500" dirty="0"/>
              <a:t> </a:t>
            </a:r>
            <a:r>
              <a:rPr lang="en-US" sz="1500" dirty="0" err="1"/>
              <a:t>ili</a:t>
            </a:r>
            <a:r>
              <a:rPr lang="en-US" sz="1500" dirty="0"/>
              <a:t> Ibidem (Ibid).</a:t>
            </a:r>
          </a:p>
          <a:p>
            <a:r>
              <a:rPr lang="en-US" sz="1500" dirty="0" err="1"/>
              <a:t>Medjutim</a:t>
            </a:r>
            <a:r>
              <a:rPr lang="en-US" sz="1500" dirty="0"/>
              <a:t>, </a:t>
            </a:r>
            <a:r>
              <a:rPr lang="en-US" sz="1500" dirty="0" err="1"/>
              <a:t>ovaj</a:t>
            </a:r>
            <a:r>
              <a:rPr lang="en-US" sz="1500" dirty="0"/>
              <a:t> </a:t>
            </a:r>
            <a:r>
              <a:rPr lang="en-US" sz="1500" dirty="0" err="1"/>
              <a:t>sistem</a:t>
            </a:r>
            <a:r>
              <a:rPr lang="en-US" sz="1500" dirty="0"/>
              <a:t> </a:t>
            </a:r>
            <a:r>
              <a:rPr lang="en-US" sz="1500" dirty="0" err="1"/>
              <a:t>citiranja</a:t>
            </a:r>
            <a:r>
              <a:rPr lang="en-US" sz="1500" dirty="0"/>
              <a:t> </a:t>
            </a:r>
            <a:r>
              <a:rPr lang="en-US" sz="1500" dirty="0" err="1"/>
              <a:t>i</a:t>
            </a:r>
            <a:r>
              <a:rPr lang="en-US" sz="1500" dirty="0"/>
              <a:t> </a:t>
            </a:r>
            <a:r>
              <a:rPr lang="en-US" sz="1500" dirty="0" err="1"/>
              <a:t>navodjenja</a:t>
            </a:r>
            <a:r>
              <a:rPr lang="en-US" sz="1500" dirty="0"/>
              <a:t> literature se </a:t>
            </a:r>
            <a:r>
              <a:rPr lang="en-US" sz="1500" dirty="0" err="1"/>
              <a:t>sve</a:t>
            </a:r>
            <a:r>
              <a:rPr lang="en-US" sz="1500" dirty="0"/>
              <a:t> </a:t>
            </a:r>
            <a:r>
              <a:rPr lang="en-US" sz="1500" dirty="0" err="1"/>
              <a:t>redje</a:t>
            </a:r>
            <a:r>
              <a:rPr lang="en-US" sz="1500" dirty="0"/>
              <a:t> </a:t>
            </a:r>
            <a:r>
              <a:rPr lang="en-US" sz="1500" dirty="0" err="1"/>
              <a:t>koristi</a:t>
            </a:r>
            <a:r>
              <a:rPr lang="en-US" sz="1500" dirty="0"/>
              <a:t>.</a:t>
            </a:r>
          </a:p>
          <a:p>
            <a:r>
              <a:rPr lang="en-US" sz="1500" dirty="0"/>
              <a:t>endnote – </a:t>
            </a:r>
            <a:r>
              <a:rPr lang="en-US" sz="1500" dirty="0" err="1"/>
              <a:t>na</a:t>
            </a:r>
            <a:r>
              <a:rPr lang="en-US" sz="1500" dirty="0"/>
              <a:t> </a:t>
            </a:r>
            <a:r>
              <a:rPr lang="en-US" sz="1500" dirty="0" err="1"/>
              <a:t>kraju</a:t>
            </a:r>
            <a:r>
              <a:rPr lang="en-US" sz="1500" dirty="0"/>
              <a:t> </a:t>
            </a:r>
            <a:r>
              <a:rPr lang="en-US" sz="1500" dirty="0" err="1"/>
              <a:t>teksta</a:t>
            </a:r>
            <a:r>
              <a:rPr lang="en-US" sz="1500" dirty="0"/>
              <a:t>.</a:t>
            </a:r>
          </a:p>
          <a:p>
            <a:endParaRPr lang="en-US" sz="15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4A9818-034E-42EE-A59D-C8E4F12FBC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92" r="34257" b="-1"/>
          <a:stretch/>
        </p:blipFill>
        <p:spPr>
          <a:xfrm>
            <a:off x="20" y="10"/>
            <a:ext cx="3476673" cy="51434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1586337"/>
            <a:ext cx="4732020" cy="0"/>
          </a:xfrm>
          <a:prstGeom prst="line">
            <a:avLst/>
          </a:prstGeom>
          <a:ln w="19050">
            <a:solidFill>
              <a:srgbClr val="3A98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4187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0E5591-DB24-4845-A838-1FD014EBE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241300"/>
            <a:ext cx="8178799" cy="851803"/>
          </a:xfrm>
        </p:spPr>
        <p:txBody>
          <a:bodyPr>
            <a:normAutofit/>
          </a:bodyPr>
          <a:lstStyle/>
          <a:p>
            <a:r>
              <a:rPr lang="en-US" sz="3200" dirty="0" err="1"/>
              <a:t>Diskusija</a:t>
            </a:r>
            <a:endParaRPr lang="en-US" sz="3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89472" y="1590018"/>
            <a:ext cx="484026" cy="48402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716801" y="1007270"/>
            <a:ext cx="1899624" cy="954774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376320" y="3827443"/>
            <a:ext cx="1513185" cy="760545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20937" y="4296531"/>
            <a:ext cx="364184" cy="36418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0C70BFC-0148-4285-ABDD-E78DCDC112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9825940"/>
              </p:ext>
            </p:extLst>
          </p:nvPr>
        </p:nvGraphicFramePr>
        <p:xfrm>
          <a:off x="628650" y="1369218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7404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211157" cy="51435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3CDB22-28EE-48F3-833D-C938455C1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578" y="602216"/>
            <a:ext cx="3733482" cy="10905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>
                <a:solidFill>
                  <a:srgbClr val="000000"/>
                </a:solidFill>
              </a:rPr>
              <a:t>Zašto citiramo literaturu?</a:t>
            </a:r>
          </a:p>
        </p:txBody>
      </p:sp>
      <p:sp>
        <p:nvSpPr>
          <p:cNvPr id="13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3964"/>
            <a:ext cx="3750328" cy="4050721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8DAE6B-654B-44DA-A637-ADE0DE433C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3635" r="22786"/>
          <a:stretch/>
        </p:blipFill>
        <p:spPr>
          <a:xfrm>
            <a:off x="20" y="680423"/>
            <a:ext cx="3628510" cy="3797803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C33C2-4B3F-4289-B82E-C69139782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7951" y="1581151"/>
            <a:ext cx="4313163" cy="2964578"/>
          </a:xfrm>
        </p:spPr>
        <p:txBody>
          <a:bodyPr anchor="ctr">
            <a:normAutofit/>
          </a:bodyPr>
          <a:lstStyle/>
          <a:p>
            <a:r>
              <a:rPr lang="en-US" sz="2000" dirty="0" err="1">
                <a:solidFill>
                  <a:srgbClr val="000000"/>
                </a:solidFill>
              </a:rPr>
              <a:t>Citati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su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izvor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informacija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ideja</a:t>
            </a:r>
            <a:r>
              <a:rPr lang="en-US" sz="2000" dirty="0">
                <a:solidFill>
                  <a:srgbClr val="000000"/>
                </a:solidFill>
              </a:rPr>
              <a:t>;</a:t>
            </a:r>
          </a:p>
          <a:p>
            <a:r>
              <a:rPr lang="en-US" sz="2000" dirty="0" err="1">
                <a:solidFill>
                  <a:srgbClr val="000000"/>
                </a:solidFill>
              </a:rPr>
              <a:t>Čitaoci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rada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mogu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pronaći</a:t>
            </a:r>
            <a:r>
              <a:rPr lang="en-US" sz="2000" dirty="0">
                <a:solidFill>
                  <a:srgbClr val="000000"/>
                </a:solidFill>
              </a:rPr>
              <a:t> za </a:t>
            </a:r>
            <a:r>
              <a:rPr lang="en-US" sz="2000" dirty="0" err="1">
                <a:solidFill>
                  <a:srgbClr val="000000"/>
                </a:solidFill>
              </a:rPr>
              <a:t>dalje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informacije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ako</a:t>
            </a:r>
            <a:r>
              <a:rPr lang="en-US" sz="2000" dirty="0">
                <a:solidFill>
                  <a:srgbClr val="000000"/>
                </a:solidFill>
              </a:rPr>
              <a:t> je </a:t>
            </a:r>
            <a:r>
              <a:rPr lang="en-US" sz="2000" dirty="0" err="1">
                <a:solidFill>
                  <a:srgbClr val="000000"/>
                </a:solidFill>
              </a:rPr>
              <a:t>potrebno</a:t>
            </a:r>
            <a:r>
              <a:rPr lang="en-US" sz="2000" dirty="0">
                <a:solidFill>
                  <a:srgbClr val="000000"/>
                </a:solidFill>
              </a:rPr>
              <a:t>;</a:t>
            </a:r>
          </a:p>
          <a:p>
            <a:r>
              <a:rPr lang="en-US" sz="2000" dirty="0" err="1">
                <a:solidFill>
                  <a:srgbClr val="000000"/>
                </a:solidFill>
              </a:rPr>
              <a:t>Povećava</a:t>
            </a:r>
            <a:r>
              <a:rPr lang="en-US" sz="2000" dirty="0">
                <a:solidFill>
                  <a:srgbClr val="000000"/>
                </a:solidFill>
              </a:rPr>
              <a:t> se </a:t>
            </a:r>
            <a:r>
              <a:rPr lang="en-US" sz="2000" dirty="0" err="1">
                <a:solidFill>
                  <a:srgbClr val="000000"/>
                </a:solidFill>
              </a:rPr>
              <a:t>kvalitet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rada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šire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različita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znanja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povodom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neke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teme</a:t>
            </a:r>
            <a:endParaRPr lang="en-US" sz="2000" dirty="0">
              <a:solidFill>
                <a:srgbClr val="000000"/>
              </a:solidFill>
            </a:endParaRPr>
          </a:p>
          <a:p>
            <a:endParaRPr lang="en-US" sz="1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9374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756B343-807D-456E-AA26-80E96B75D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217AFE-B083-4E5B-877E-90180EB38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60" y="394486"/>
            <a:ext cx="3212237" cy="90027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700" dirty="0" err="1"/>
              <a:t>Softveri</a:t>
            </a:r>
            <a:r>
              <a:rPr lang="en-US" sz="2700" dirty="0"/>
              <a:t> za citiranje literature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59810" y="161401"/>
            <a:ext cx="555498" cy="887511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2675" y="266219"/>
            <a:ext cx="4638730" cy="44364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1C75D4-3BF1-42EB-80F6-008E10CF0E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75" r="34636" b="2"/>
          <a:stretch/>
        </p:blipFill>
        <p:spPr>
          <a:xfrm>
            <a:off x="432183" y="487870"/>
            <a:ext cx="4221013" cy="399310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458339" y="1458684"/>
            <a:ext cx="3017520" cy="205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20F2E-90F4-4724-A1D7-57DDECF36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0913" y="1643185"/>
            <a:ext cx="3570584" cy="2514097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2000" dirty="0" err="1"/>
              <a:t>Softver</a:t>
            </a:r>
            <a:r>
              <a:rPr lang="en-US" sz="2000" dirty="0"/>
              <a:t> za citiranje literature </a:t>
            </a:r>
            <a:r>
              <a:rPr lang="en-US" sz="2000" dirty="0" err="1"/>
              <a:t>predstavlja</a:t>
            </a:r>
            <a:r>
              <a:rPr lang="en-US" sz="2000" dirty="0"/>
              <a:t> </a:t>
            </a:r>
            <a:r>
              <a:rPr lang="en-US" sz="2000" dirty="0" err="1"/>
              <a:t>specijalizovanu</a:t>
            </a:r>
            <a:r>
              <a:rPr lang="en-US" sz="2000" dirty="0"/>
              <a:t> </a:t>
            </a:r>
            <a:r>
              <a:rPr lang="en-US" sz="2000" dirty="0" err="1"/>
              <a:t>bazu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, </a:t>
            </a:r>
            <a:r>
              <a:rPr lang="en-US" sz="2000" dirty="0" err="1"/>
              <a:t>koja</a:t>
            </a:r>
            <a:r>
              <a:rPr lang="en-US" sz="2000" dirty="0"/>
              <a:t> je </a:t>
            </a:r>
            <a:r>
              <a:rPr lang="en-US" sz="2000" dirty="0" err="1"/>
              <a:t>napravljena</a:t>
            </a:r>
            <a:r>
              <a:rPr lang="en-US" sz="2000" dirty="0"/>
              <a:t> za </a:t>
            </a:r>
            <a:r>
              <a:rPr lang="en-US" sz="2000" dirty="0" err="1"/>
              <a:t>specificne</a:t>
            </a:r>
            <a:r>
              <a:rPr lang="en-US" sz="2000" dirty="0"/>
              <a:t> </a:t>
            </a:r>
            <a:r>
              <a:rPr lang="en-US" sz="2000" dirty="0" err="1"/>
              <a:t>ulazne</a:t>
            </a:r>
            <a:r>
              <a:rPr lang="en-US" sz="2000" dirty="0"/>
              <a:t> </a:t>
            </a:r>
            <a:r>
              <a:rPr lang="en-US" sz="2000" dirty="0" err="1"/>
              <a:t>varijable</a:t>
            </a:r>
            <a:r>
              <a:rPr lang="en-US" sz="2000" dirty="0"/>
              <a:t> –reference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specificnu</a:t>
            </a:r>
            <a:r>
              <a:rPr lang="en-US" sz="2000" dirty="0"/>
              <a:t> </a:t>
            </a:r>
            <a:r>
              <a:rPr lang="en-US" sz="2000" dirty="0" err="1"/>
              <a:t>izlaznu</a:t>
            </a:r>
            <a:r>
              <a:rPr lang="en-US" sz="2000" dirty="0"/>
              <a:t> </a:t>
            </a:r>
            <a:r>
              <a:rPr lang="en-US" sz="2000" dirty="0" err="1"/>
              <a:t>varijablu</a:t>
            </a:r>
            <a:r>
              <a:rPr lang="en-US" sz="2000" dirty="0"/>
              <a:t> – </a:t>
            </a:r>
            <a:r>
              <a:rPr lang="en-US" sz="2000" dirty="0" err="1"/>
              <a:t>popis</a:t>
            </a:r>
            <a:r>
              <a:rPr lang="en-US" sz="2000" dirty="0"/>
              <a:t> literature </a:t>
            </a:r>
            <a:r>
              <a:rPr lang="en-US" sz="2000" dirty="0" err="1"/>
              <a:t>odgovarajuceg</a:t>
            </a:r>
            <a:r>
              <a:rPr lang="en-US" sz="2000" dirty="0"/>
              <a:t> </a:t>
            </a:r>
            <a:r>
              <a:rPr lang="en-US" sz="2000" dirty="0" err="1"/>
              <a:t>formata</a:t>
            </a:r>
            <a:r>
              <a:rPr lang="en-US" sz="2000" dirty="0"/>
              <a:t> - za </a:t>
            </a:r>
            <a:r>
              <a:rPr lang="en-US" sz="2000" dirty="0" err="1"/>
              <a:t>pisanje</a:t>
            </a:r>
            <a:r>
              <a:rPr lang="en-US" sz="2000" dirty="0"/>
              <a:t> </a:t>
            </a:r>
            <a:r>
              <a:rPr lang="en-US" sz="2000" dirty="0" err="1"/>
              <a:t>naučnih</a:t>
            </a:r>
            <a:r>
              <a:rPr lang="en-US" sz="2000" dirty="0"/>
              <a:t> radova</a:t>
            </a:r>
          </a:p>
          <a:p>
            <a:endParaRPr lang="en-US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57884" y="4540020"/>
            <a:ext cx="555498" cy="11559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240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1D95E-38C5-4E12-B2B2-0EE4938A4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Osobine</a:t>
            </a:r>
            <a:r>
              <a:rPr lang="en-US" dirty="0"/>
              <a:t> </a:t>
            </a:r>
            <a:r>
              <a:rPr lang="en-US" dirty="0" err="1"/>
              <a:t>softvera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B4D4A-33C7-4288-941D-2C44A3442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71550"/>
            <a:ext cx="8382000" cy="3623073"/>
          </a:xfrm>
        </p:spPr>
        <p:txBody>
          <a:bodyPr/>
          <a:lstStyle/>
          <a:p>
            <a:r>
              <a:rPr lang="en-US" sz="2400" u="sng" dirty="0" err="1"/>
              <a:t>Pretraživanje</a:t>
            </a:r>
            <a:r>
              <a:rPr lang="en-US" sz="2400" dirty="0"/>
              <a:t>: </a:t>
            </a:r>
            <a:r>
              <a:rPr lang="en-US" sz="2400" dirty="0" err="1"/>
              <a:t>Mogucnost</a:t>
            </a:r>
            <a:r>
              <a:rPr lang="en-US" sz="2400" dirty="0"/>
              <a:t> </a:t>
            </a:r>
            <a:r>
              <a:rPr lang="en-US" sz="2400" dirty="0" err="1"/>
              <a:t>sofvera</a:t>
            </a:r>
            <a:r>
              <a:rPr lang="en-US" sz="2400" dirty="0"/>
              <a:t> da </a:t>
            </a:r>
            <a:r>
              <a:rPr lang="en-US" sz="2400" dirty="0" err="1"/>
              <a:t>pretražuje</a:t>
            </a:r>
            <a:r>
              <a:rPr lang="en-US" sz="2400" dirty="0"/>
              <a:t> </a:t>
            </a:r>
            <a:r>
              <a:rPr lang="en-US" sz="2400" dirty="0" err="1"/>
              <a:t>sve</a:t>
            </a:r>
            <a:r>
              <a:rPr lang="en-US" sz="2400" dirty="0"/>
              <a:t> </a:t>
            </a:r>
            <a:r>
              <a:rPr lang="en-US" sz="2400" dirty="0" err="1"/>
              <a:t>dostupne</a:t>
            </a:r>
            <a:r>
              <a:rPr lang="en-US" sz="2400" dirty="0"/>
              <a:t> </a:t>
            </a:r>
            <a:r>
              <a:rPr lang="en-US" sz="2400" dirty="0" err="1"/>
              <a:t>akademske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ne-</a:t>
            </a:r>
            <a:r>
              <a:rPr lang="en-US" sz="2400" dirty="0" err="1"/>
              <a:t>akademske</a:t>
            </a:r>
            <a:r>
              <a:rPr lang="en-US" sz="2400" dirty="0"/>
              <a:t> </a:t>
            </a:r>
            <a:r>
              <a:rPr lang="en-US" sz="2400" dirty="0" err="1"/>
              <a:t>baze</a:t>
            </a:r>
            <a:r>
              <a:rPr lang="en-US" sz="2400" dirty="0"/>
              <a:t> </a:t>
            </a:r>
            <a:r>
              <a:rPr lang="en-US" sz="2400" dirty="0" err="1"/>
              <a:t>podataka</a:t>
            </a:r>
            <a:r>
              <a:rPr lang="en-US" sz="2400" dirty="0"/>
              <a:t>.</a:t>
            </a:r>
          </a:p>
          <a:p>
            <a:r>
              <a:rPr lang="en-US" sz="2400" dirty="0"/>
              <a:t> </a:t>
            </a:r>
            <a:r>
              <a:rPr lang="en-US" sz="2400" u="sng" dirty="0" err="1"/>
              <a:t>Čuvanje</a:t>
            </a:r>
            <a:r>
              <a:rPr lang="en-US" sz="2400" dirty="0"/>
              <a:t>: </a:t>
            </a:r>
            <a:r>
              <a:rPr lang="en-US" sz="2400" dirty="0" err="1"/>
              <a:t>Mogucnost</a:t>
            </a:r>
            <a:r>
              <a:rPr lang="en-US" sz="2400" dirty="0"/>
              <a:t> </a:t>
            </a:r>
            <a:r>
              <a:rPr lang="en-US" sz="2400" dirty="0" err="1"/>
              <a:t>softvera</a:t>
            </a:r>
            <a:r>
              <a:rPr lang="en-US" sz="2400" dirty="0"/>
              <a:t> da </a:t>
            </a:r>
            <a:r>
              <a:rPr lang="en-US" sz="2400" dirty="0" err="1"/>
              <a:t>cuva</a:t>
            </a:r>
            <a:r>
              <a:rPr lang="en-US" sz="2400" dirty="0"/>
              <a:t> reference </a:t>
            </a:r>
            <a:r>
              <a:rPr lang="en-US" sz="2400" dirty="0" err="1"/>
              <a:t>koje</a:t>
            </a:r>
            <a:r>
              <a:rPr lang="en-US" sz="2400" dirty="0"/>
              <a:t> se </a:t>
            </a:r>
            <a:r>
              <a:rPr lang="en-US" sz="2400" dirty="0" err="1"/>
              <a:t>mogu</a:t>
            </a:r>
            <a:r>
              <a:rPr lang="en-US" sz="2400" dirty="0"/>
              <a:t> </a:t>
            </a:r>
            <a:r>
              <a:rPr lang="en-US" sz="2400" dirty="0" err="1"/>
              <a:t>prezentovati</a:t>
            </a:r>
            <a:r>
              <a:rPr lang="en-US" sz="2400" dirty="0"/>
              <a:t> u </a:t>
            </a:r>
            <a:r>
              <a:rPr lang="en-US" sz="2400" dirty="0" err="1"/>
              <a:t>nekomstandardnom</a:t>
            </a:r>
            <a:r>
              <a:rPr lang="en-US" sz="2400" dirty="0"/>
              <a:t> </a:t>
            </a:r>
            <a:r>
              <a:rPr lang="en-US" sz="2400" dirty="0" err="1"/>
              <a:t>formatu</a:t>
            </a:r>
            <a:r>
              <a:rPr lang="en-US" sz="2400" dirty="0"/>
              <a:t> (</a:t>
            </a:r>
            <a:r>
              <a:rPr lang="en-US" sz="2400" dirty="0" err="1"/>
              <a:t>najbolje</a:t>
            </a:r>
            <a:r>
              <a:rPr lang="en-US" sz="2400" dirty="0"/>
              <a:t> da je </a:t>
            </a:r>
            <a:r>
              <a:rPr lang="en-US" sz="2400" dirty="0" err="1"/>
              <a:t>kompatibilan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Word </a:t>
            </a:r>
            <a:r>
              <a:rPr lang="en-US" sz="2400" dirty="0" err="1"/>
              <a:t>procesorom</a:t>
            </a:r>
            <a:r>
              <a:rPr lang="en-US" sz="2400" dirty="0"/>
              <a:t>).</a:t>
            </a:r>
          </a:p>
          <a:p>
            <a:r>
              <a:rPr lang="en-US" sz="2400" u="sng" dirty="0"/>
              <a:t> </a:t>
            </a:r>
            <a:r>
              <a:rPr lang="en-US" sz="2400" u="sng" dirty="0" err="1"/>
              <a:t>Sistem</a:t>
            </a:r>
            <a:r>
              <a:rPr lang="en-US" sz="2400" u="sng" dirty="0"/>
              <a:t> </a:t>
            </a:r>
            <a:r>
              <a:rPr lang="en-US" sz="2400" u="sng" dirty="0" err="1"/>
              <a:t>citiranja</a:t>
            </a:r>
            <a:r>
              <a:rPr lang="en-US" sz="2400" u="sng" dirty="0"/>
              <a:t> </a:t>
            </a:r>
            <a:r>
              <a:rPr lang="en-US" sz="2400" u="sng" dirty="0" err="1"/>
              <a:t>referenci</a:t>
            </a:r>
            <a:r>
              <a:rPr lang="en-US" sz="2400" u="sng" dirty="0"/>
              <a:t>:</a:t>
            </a:r>
            <a:r>
              <a:rPr lang="en-US" sz="2400" dirty="0"/>
              <a:t> da </a:t>
            </a:r>
            <a:r>
              <a:rPr lang="en-US" sz="2400" dirty="0" err="1"/>
              <a:t>sadrži</a:t>
            </a:r>
            <a:r>
              <a:rPr lang="en-US" sz="2400" dirty="0"/>
              <a:t> </a:t>
            </a:r>
            <a:r>
              <a:rPr lang="en-US" sz="2400" dirty="0" err="1"/>
              <a:t>predefinisanu</a:t>
            </a:r>
            <a:r>
              <a:rPr lang="en-US" sz="2400" dirty="0"/>
              <a:t> </a:t>
            </a:r>
            <a:r>
              <a:rPr lang="en-US" sz="2400" dirty="0" err="1"/>
              <a:t>zbirku</a:t>
            </a:r>
            <a:r>
              <a:rPr lang="en-US" sz="2400" dirty="0"/>
              <a:t> </a:t>
            </a:r>
            <a:r>
              <a:rPr lang="en-US" sz="2400" dirty="0" err="1"/>
              <a:t>formata</a:t>
            </a:r>
            <a:r>
              <a:rPr lang="en-US" sz="2400" dirty="0"/>
              <a:t> </a:t>
            </a:r>
            <a:r>
              <a:rPr lang="en-US" sz="2400" dirty="0" err="1"/>
              <a:t>casopisa</a:t>
            </a:r>
            <a:r>
              <a:rPr lang="en-US" sz="2400" dirty="0"/>
              <a:t> </a:t>
            </a:r>
            <a:r>
              <a:rPr lang="en-US" sz="2400" dirty="0" err="1"/>
              <a:t>koja</a:t>
            </a:r>
            <a:r>
              <a:rPr lang="en-US" sz="2400" dirty="0"/>
              <a:t> se </a:t>
            </a:r>
            <a:r>
              <a:rPr lang="en-US" sz="2400" dirty="0" err="1"/>
              <a:t>može</a:t>
            </a:r>
            <a:r>
              <a:rPr lang="en-US" sz="2400" dirty="0"/>
              <a:t> </a:t>
            </a:r>
            <a:r>
              <a:rPr lang="en-US" sz="2400" dirty="0" err="1"/>
              <a:t>koristiti</a:t>
            </a:r>
            <a:r>
              <a:rPr lang="en-US" sz="2400" dirty="0"/>
              <a:t> za </a:t>
            </a:r>
            <a:r>
              <a:rPr lang="en-US" sz="2400" dirty="0" err="1"/>
              <a:t>dobijanje</a:t>
            </a:r>
            <a:r>
              <a:rPr lang="en-US" sz="2400" dirty="0"/>
              <a:t> </a:t>
            </a:r>
            <a:r>
              <a:rPr lang="en-US" sz="2400" dirty="0" err="1"/>
              <a:t>adekvatno</a:t>
            </a:r>
            <a:r>
              <a:rPr lang="en-US" sz="2400" dirty="0"/>
              <a:t> </a:t>
            </a:r>
            <a:r>
              <a:rPr lang="en-US" sz="2400" dirty="0" err="1"/>
              <a:t>formatiranog</a:t>
            </a:r>
            <a:r>
              <a:rPr lang="en-US" sz="2400" dirty="0"/>
              <a:t> </a:t>
            </a:r>
            <a:r>
              <a:rPr lang="en-US" sz="2400" dirty="0" err="1"/>
              <a:t>popisa</a:t>
            </a:r>
            <a:r>
              <a:rPr lang="en-US" sz="2400" dirty="0"/>
              <a:t> literature </a:t>
            </a:r>
            <a:r>
              <a:rPr lang="en-US" sz="2400" dirty="0" err="1"/>
              <a:t>kao</a:t>
            </a:r>
            <a:r>
              <a:rPr lang="en-US" sz="2400" dirty="0"/>
              <a:t> </a:t>
            </a:r>
            <a:r>
              <a:rPr lang="en-US" sz="2400" dirty="0" err="1"/>
              <a:t>što</a:t>
            </a:r>
            <a:r>
              <a:rPr lang="en-US" sz="2400" dirty="0"/>
              <a:t> je </a:t>
            </a:r>
            <a:r>
              <a:rPr lang="en-US" sz="2400" dirty="0" err="1"/>
              <a:t>npr</a:t>
            </a:r>
            <a:r>
              <a:rPr lang="en-US" sz="2400" dirty="0"/>
              <a:t>. </a:t>
            </a:r>
            <a:r>
              <a:rPr lang="en-US" sz="2400" dirty="0" err="1"/>
              <a:t>Harvardski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Vankuverski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9421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9546B-07D8-40A5-B762-62A2B9D70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471951"/>
            <a:ext cx="4939868" cy="96462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err="1"/>
              <a:t>Korisni</a:t>
            </a:r>
            <a:r>
              <a:rPr lang="en-US" sz="2400"/>
              <a:t> </a:t>
            </a:r>
            <a:r>
              <a:rPr lang="en-US" sz="2400" err="1"/>
              <a:t>softveri</a:t>
            </a:r>
            <a:r>
              <a:rPr lang="en-US" sz="2400"/>
              <a:t> za citiranje literature</a:t>
            </a:r>
            <a:br>
              <a:rPr lang="en-US" sz="2400"/>
            </a:br>
            <a:endParaRPr lang="en-US" sz="2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671A5-D083-4974-8487-FB2791682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3" y="1828800"/>
            <a:ext cx="4939867" cy="2839064"/>
          </a:xfrm>
        </p:spPr>
        <p:txBody>
          <a:bodyPr>
            <a:normAutofit lnSpcReduction="10000"/>
          </a:bodyPr>
          <a:lstStyle/>
          <a:p>
            <a:r>
              <a:rPr lang="en-US" sz="2400" dirty="0" err="1"/>
              <a:t>JobRef</a:t>
            </a:r>
            <a:endParaRPr lang="en-US" sz="2400" dirty="0"/>
          </a:p>
          <a:p>
            <a:r>
              <a:rPr lang="en-US" sz="2400" dirty="0"/>
              <a:t> Library Master</a:t>
            </a:r>
          </a:p>
          <a:p>
            <a:r>
              <a:rPr lang="en-US" sz="2400" dirty="0"/>
              <a:t> Nota Bene</a:t>
            </a:r>
          </a:p>
          <a:p>
            <a:r>
              <a:rPr lang="en-US" sz="2400" dirty="0"/>
              <a:t> Papyrus</a:t>
            </a:r>
          </a:p>
          <a:p>
            <a:r>
              <a:rPr lang="en-US" sz="2400" dirty="0"/>
              <a:t> </a:t>
            </a:r>
            <a:r>
              <a:rPr lang="en-US" sz="2400" dirty="0" err="1"/>
              <a:t>ProCite</a:t>
            </a:r>
            <a:endParaRPr lang="en-US" sz="2400" dirty="0"/>
          </a:p>
          <a:p>
            <a:r>
              <a:rPr lang="en-US" sz="2400" dirty="0"/>
              <a:t> Reference Manager</a:t>
            </a:r>
          </a:p>
          <a:p>
            <a:r>
              <a:rPr lang="en-US" sz="2400" dirty="0"/>
              <a:t> </a:t>
            </a:r>
            <a:r>
              <a:rPr lang="en-US" sz="2400" dirty="0" err="1"/>
              <a:t>Refworks</a:t>
            </a:r>
            <a:endParaRPr lang="en-US" sz="2400" dirty="0"/>
          </a:p>
          <a:p>
            <a:endParaRPr lang="en-US" sz="15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2B88DF-1F55-4AE7-B291-DC4B66B46F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00" r="-1" b="-1"/>
          <a:stretch/>
        </p:blipFill>
        <p:spPr>
          <a:xfrm>
            <a:off x="20" y="10"/>
            <a:ext cx="3476673" cy="51434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1586337"/>
            <a:ext cx="4732020" cy="0"/>
          </a:xfrm>
          <a:prstGeom prst="line">
            <a:avLst/>
          </a:prstGeom>
          <a:ln w="19050">
            <a:solidFill>
              <a:srgbClr val="98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0235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C782E-C67E-441D-84FC-900D55A72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321" y="470673"/>
            <a:ext cx="5605629" cy="994172"/>
          </a:xfrm>
        </p:spPr>
        <p:txBody>
          <a:bodyPr>
            <a:normAutofit/>
          </a:bodyPr>
          <a:lstStyle/>
          <a:p>
            <a:r>
              <a:rPr lang="en-US" dirty="0"/>
              <a:t>Preporučena </a:t>
            </a:r>
            <a:r>
              <a:rPr lang="en-US" dirty="0" err="1"/>
              <a:t>literatura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C411C-6E2A-4708-A7DB-82920C53F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321" y="1708629"/>
            <a:ext cx="4850901" cy="2587960"/>
          </a:xfrm>
        </p:spPr>
        <p:txBody>
          <a:bodyPr anchor="ctr">
            <a:normAutofit/>
          </a:bodyPr>
          <a:lstStyle/>
          <a:p>
            <a:r>
              <a:rPr lang="en-US" sz="1800" dirty="0"/>
              <a:t>http://web.efzg.hr/dok/KID/Pravila_citiranja.pdf</a:t>
            </a:r>
          </a:p>
          <a:p>
            <a:r>
              <a:rPr lang="en-US" sz="1800" dirty="0"/>
              <a:t>http://www.efsa.unsa.ba/ef/docs/Prirucnici/prirucnik_ekonomski_web.pdf</a:t>
            </a:r>
          </a:p>
          <a:p>
            <a:endParaRPr lang="en-US" sz="18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6660" y="0"/>
            <a:ext cx="157734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6550" y="1769184"/>
            <a:ext cx="1605129" cy="1605129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Marker">
            <a:extLst>
              <a:ext uri="{FF2B5EF4-FFF2-40B4-BE49-F238E27FC236}">
                <a16:creationId xmlns:a16="http://schemas.microsoft.com/office/drawing/2014/main" id="{02BC1EC4-3B1E-48A3-BBDF-CBAA80DC91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60489" y="2143125"/>
            <a:ext cx="857249" cy="85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3151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3862298-AF85-4572-BED3-52E573EB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3E485DD-0C12-45BC-A361-28152A03B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8155" y="0"/>
            <a:ext cx="1854498" cy="5143500"/>
          </a:xfrm>
          <a:custGeom>
            <a:avLst/>
            <a:gdLst>
              <a:gd name="connsiteX0" fmla="*/ 1056708 w 2472664"/>
              <a:gd name="connsiteY0" fmla="*/ 0 h 6858000"/>
              <a:gd name="connsiteX1" fmla="*/ 2472664 w 2472664"/>
              <a:gd name="connsiteY1" fmla="*/ 0 h 6858000"/>
              <a:gd name="connsiteX2" fmla="*/ 2400427 w 2472664"/>
              <a:gd name="connsiteY2" fmla="*/ 75768 h 6858000"/>
              <a:gd name="connsiteX3" fmla="*/ 1104861 w 2472664"/>
              <a:gd name="connsiteY3" fmla="*/ 3429000 h 6858000"/>
              <a:gd name="connsiteX4" fmla="*/ 2400427 w 2472664"/>
              <a:gd name="connsiteY4" fmla="*/ 6782233 h 6858000"/>
              <a:gd name="connsiteX5" fmla="*/ 2472664 w 2472664"/>
              <a:gd name="connsiteY5" fmla="*/ 6858000 h 6858000"/>
              <a:gd name="connsiteX6" fmla="*/ 1056708 w 2472664"/>
              <a:gd name="connsiteY6" fmla="*/ 6858000 h 6858000"/>
              <a:gd name="connsiteX7" fmla="*/ 1040416 w 2472664"/>
              <a:gd name="connsiteY7" fmla="*/ 6835090 h 6858000"/>
              <a:gd name="connsiteX8" fmla="*/ 0 w 2472664"/>
              <a:gd name="connsiteY8" fmla="*/ 3429000 h 6858000"/>
              <a:gd name="connsiteX9" fmla="*/ 1040416 w 2472664"/>
              <a:gd name="connsiteY9" fmla="*/ 229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72664" h="6858000">
                <a:moveTo>
                  <a:pt x="1056708" y="0"/>
                </a:moveTo>
                <a:lnTo>
                  <a:pt x="2472664" y="0"/>
                </a:lnTo>
                <a:lnTo>
                  <a:pt x="2400427" y="75768"/>
                </a:lnTo>
                <a:cubicBezTo>
                  <a:pt x="1595469" y="961418"/>
                  <a:pt x="1104861" y="2137915"/>
                  <a:pt x="1104861" y="3429000"/>
                </a:cubicBezTo>
                <a:cubicBezTo>
                  <a:pt x="1104861" y="4720086"/>
                  <a:pt x="1595469" y="5896583"/>
                  <a:pt x="2400427" y="6782233"/>
                </a:cubicBezTo>
                <a:lnTo>
                  <a:pt x="2472664" y="6858000"/>
                </a:lnTo>
                <a:lnTo>
                  <a:pt x="1056708" y="6858000"/>
                </a:lnTo>
                <a:lnTo>
                  <a:pt x="1040416" y="6835090"/>
                </a:lnTo>
                <a:cubicBezTo>
                  <a:pt x="383551" y="5862802"/>
                  <a:pt x="0" y="4690693"/>
                  <a:pt x="0" y="3429000"/>
                </a:cubicBezTo>
                <a:cubicBezTo>
                  <a:pt x="0" y="2167308"/>
                  <a:pt x="383551" y="995199"/>
                  <a:pt x="1040416" y="22911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CBCE68-96F0-4211-9FC9-9C514A348F8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prstClr val="white"/>
            </a:duotone>
          </a:blip>
          <a:stretch>
            <a:fillRect/>
          </a:stretch>
        </p:blipFill>
        <p:spPr>
          <a:xfrm>
            <a:off x="3458549" y="835818"/>
            <a:ext cx="3448483" cy="3471863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D6B998F-CA62-4EE6-B7E7-046377D4F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7278" y="1494647"/>
            <a:ext cx="1116722" cy="2154205"/>
          </a:xfrm>
          <a:custGeom>
            <a:avLst/>
            <a:gdLst>
              <a:gd name="connsiteX0" fmla="*/ 1436137 w 1488962"/>
              <a:gd name="connsiteY0" fmla="*/ 0 h 2872274"/>
              <a:gd name="connsiteX1" fmla="*/ 1488962 w 1488962"/>
              <a:gd name="connsiteY1" fmla="*/ 2668 h 2872274"/>
              <a:gd name="connsiteX2" fmla="*/ 1488962 w 1488962"/>
              <a:gd name="connsiteY2" fmla="*/ 2869607 h 2872274"/>
              <a:gd name="connsiteX3" fmla="*/ 1436137 w 1488962"/>
              <a:gd name="connsiteY3" fmla="*/ 2872274 h 2872274"/>
              <a:gd name="connsiteX4" fmla="*/ 0 w 1488962"/>
              <a:gd name="connsiteY4" fmla="*/ 1436137 h 2872274"/>
              <a:gd name="connsiteX5" fmla="*/ 1436137 w 1488962"/>
              <a:gd name="connsiteY5" fmla="*/ 0 h 287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8962" h="2872274">
                <a:moveTo>
                  <a:pt x="1436137" y="0"/>
                </a:moveTo>
                <a:lnTo>
                  <a:pt x="1488962" y="2668"/>
                </a:lnTo>
                <a:lnTo>
                  <a:pt x="1488962" y="2869607"/>
                </a:lnTo>
                <a:lnTo>
                  <a:pt x="1436137" y="2872274"/>
                </a:lnTo>
                <a:cubicBezTo>
                  <a:pt x="642980" y="2872274"/>
                  <a:pt x="0" y="2229294"/>
                  <a:pt x="0" y="1436137"/>
                </a:cubicBezTo>
                <a:cubicBezTo>
                  <a:pt x="0" y="642980"/>
                  <a:pt x="642980" y="0"/>
                  <a:pt x="1436137" y="0"/>
                </a:cubicBezTo>
                <a:close/>
              </a:path>
            </a:pathLst>
          </a:cu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DBE94-8FB8-46F7-A453-D3A45C42592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200150"/>
            <a:ext cx="8229600" cy="3394075"/>
          </a:xfrm>
        </p:spPr>
        <p:txBody>
          <a:bodyPr/>
          <a:lstStyle/>
          <a:p>
            <a:r>
              <a:rPr lang="en-US" dirty="0" err="1"/>
              <a:t>Hvala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pažnji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18550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25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27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79" y="260603"/>
            <a:ext cx="8325612" cy="13510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77ACEF-125D-48E0-B3F7-65EB2BE23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38912"/>
            <a:ext cx="7886700" cy="994172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Šta se sve citira?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3CC6DA-DA3D-4733-A60D-FD7C492778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87" r="-1" b="-1"/>
          <a:stretch/>
        </p:blipFill>
        <p:spPr>
          <a:xfrm>
            <a:off x="630936" y="1887582"/>
            <a:ext cx="4677156" cy="274513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622AF-0F67-4A03-BCCB-1B5F48357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136" y="1887582"/>
            <a:ext cx="2852928" cy="2745139"/>
          </a:xfrm>
        </p:spPr>
        <p:txBody>
          <a:bodyPr anchor="ctr">
            <a:normAutofit/>
          </a:bodyPr>
          <a:lstStyle/>
          <a:p>
            <a:r>
              <a:rPr lang="en-US" sz="1700"/>
              <a:t>Postojeći citati</a:t>
            </a:r>
          </a:p>
          <a:p>
            <a:r>
              <a:rPr lang="en-US" sz="1700"/>
              <a:t>Statistika / Istraživanja</a:t>
            </a:r>
          </a:p>
          <a:p>
            <a:r>
              <a:rPr lang="en-US" sz="1700"/>
              <a:t>Teorije</a:t>
            </a:r>
          </a:p>
          <a:p>
            <a:r>
              <a:rPr lang="en-US" sz="1700"/>
              <a:t>Tumačenja i dr.</a:t>
            </a:r>
          </a:p>
          <a:p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779040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7E350-92D4-4C0A-9806-D82D71B4E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Citiranje radova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C2CD9-AD24-46AB-A53D-7610D9104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95350"/>
            <a:ext cx="8382000" cy="3699273"/>
          </a:xfrm>
        </p:spPr>
        <p:txBody>
          <a:bodyPr/>
          <a:lstStyle/>
          <a:p>
            <a:r>
              <a:rPr lang="en-US" sz="1800" dirty="0" err="1"/>
              <a:t>Citati</a:t>
            </a:r>
            <a:r>
              <a:rPr lang="en-US" sz="1800" dirty="0"/>
              <a:t> se </a:t>
            </a:r>
            <a:r>
              <a:rPr lang="en-US" sz="1800" dirty="0" err="1"/>
              <a:t>stavljaju</a:t>
            </a:r>
            <a:r>
              <a:rPr lang="en-US" sz="1800" dirty="0"/>
              <a:t> u </a:t>
            </a:r>
            <a:r>
              <a:rPr lang="en-US" sz="1800" dirty="0" err="1"/>
              <a:t>znake</a:t>
            </a:r>
            <a:r>
              <a:rPr lang="en-US" sz="1800" dirty="0"/>
              <a:t> </a:t>
            </a:r>
            <a:r>
              <a:rPr lang="en-US" sz="1800" dirty="0" err="1"/>
              <a:t>navoda</a:t>
            </a:r>
            <a:r>
              <a:rPr lang="en-US" sz="1800" dirty="0"/>
              <a:t> “u  </a:t>
            </a:r>
            <a:r>
              <a:rPr lang="en-US" sz="1800" dirty="0" err="1"/>
              <a:t>uslovima</a:t>
            </a:r>
            <a:r>
              <a:rPr lang="en-US" sz="1800" dirty="0"/>
              <a:t> </a:t>
            </a:r>
            <a:r>
              <a:rPr lang="en-US" sz="1800" dirty="0" err="1"/>
              <a:t>temeljne</a:t>
            </a:r>
            <a:r>
              <a:rPr lang="en-US" sz="1800" dirty="0"/>
              <a:t> </a:t>
            </a:r>
            <a:r>
              <a:rPr lang="en-US" sz="1800" dirty="0" err="1"/>
              <a:t>nesigurnosti</a:t>
            </a:r>
            <a:r>
              <a:rPr lang="en-US" sz="1800" dirty="0"/>
              <a:t>, </a:t>
            </a:r>
            <a:r>
              <a:rPr lang="en-US" sz="1800" dirty="0" err="1"/>
              <a:t>očekivanja</a:t>
            </a:r>
            <a:r>
              <a:rPr lang="en-US" sz="1800" dirty="0"/>
              <a:t> se ne </a:t>
            </a:r>
            <a:r>
              <a:rPr lang="en-US" sz="1800" dirty="0" err="1"/>
              <a:t>mogu</a:t>
            </a:r>
            <a:r>
              <a:rPr lang="en-US" sz="1800" dirty="0"/>
              <a:t> </a:t>
            </a:r>
            <a:r>
              <a:rPr lang="en-US" sz="1800" dirty="0" err="1"/>
              <a:t>shvatiti</a:t>
            </a:r>
            <a:r>
              <a:rPr lang="en-US" sz="1800" dirty="0"/>
              <a:t> </a:t>
            </a:r>
            <a:r>
              <a:rPr lang="en-US" sz="1800" dirty="0" err="1"/>
              <a:t>kao</a:t>
            </a:r>
            <a:r>
              <a:rPr lang="en-US" sz="1800" dirty="0"/>
              <a:t> </a:t>
            </a:r>
            <a:r>
              <a:rPr lang="en-US" sz="1800" dirty="0" err="1"/>
              <a:t>rezultat</a:t>
            </a:r>
            <a:r>
              <a:rPr lang="en-US" sz="1800" dirty="0"/>
              <a:t> </a:t>
            </a:r>
            <a:r>
              <a:rPr lang="en-US" sz="1800" dirty="0" err="1"/>
              <a:t>izračunatog</a:t>
            </a:r>
            <a:r>
              <a:rPr lang="en-US" sz="1800" dirty="0"/>
              <a:t> </a:t>
            </a:r>
            <a:r>
              <a:rPr lang="en-US" sz="1800" dirty="0" err="1"/>
              <a:t>optimalnog</a:t>
            </a:r>
            <a:r>
              <a:rPr lang="en-US" sz="1800" dirty="0"/>
              <a:t> </a:t>
            </a:r>
            <a:r>
              <a:rPr lang="en-US" sz="1800" dirty="0" err="1"/>
              <a:t>izbora</a:t>
            </a:r>
            <a:r>
              <a:rPr lang="en-US" sz="1800" dirty="0"/>
              <a:t>, </a:t>
            </a:r>
            <a:r>
              <a:rPr lang="en-US" sz="1800" dirty="0" err="1"/>
              <a:t>uzimajući</a:t>
            </a:r>
            <a:r>
              <a:rPr lang="en-US" sz="1800" dirty="0"/>
              <a:t> u </a:t>
            </a:r>
            <a:r>
              <a:rPr lang="en-US" sz="1800" dirty="0" err="1"/>
              <a:t>obzir</a:t>
            </a:r>
            <a:r>
              <a:rPr lang="en-US" sz="1800" dirty="0"/>
              <a:t> </a:t>
            </a:r>
            <a:r>
              <a:rPr lang="en-US" sz="1800" dirty="0" err="1"/>
              <a:t>sve</a:t>
            </a:r>
            <a:r>
              <a:rPr lang="en-US" sz="1800" dirty="0"/>
              <a:t> </a:t>
            </a:r>
            <a:r>
              <a:rPr lang="en-US" sz="1800" dirty="0" err="1"/>
              <a:t>dostupne</a:t>
            </a:r>
            <a:r>
              <a:rPr lang="en-US" sz="1800" dirty="0"/>
              <a:t> </a:t>
            </a:r>
            <a:r>
              <a:rPr lang="en-US" sz="1800" dirty="0" err="1"/>
              <a:t>informacije</a:t>
            </a:r>
            <a:r>
              <a:rPr lang="en-US" sz="1800" dirty="0"/>
              <a:t>, </a:t>
            </a:r>
            <a:r>
              <a:rPr lang="en-US" sz="1800" dirty="0" err="1"/>
              <a:t>nego</a:t>
            </a:r>
            <a:r>
              <a:rPr lang="en-US" sz="1800" dirty="0"/>
              <a:t> se </a:t>
            </a:r>
            <a:r>
              <a:rPr lang="en-US" sz="1800" dirty="0" err="1"/>
              <a:t>temelji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potencijalnoj</a:t>
            </a:r>
            <a:r>
              <a:rPr lang="en-US" sz="1800" dirty="0"/>
              <a:t> </a:t>
            </a:r>
            <a:r>
              <a:rPr lang="en-US" sz="1800" dirty="0" err="1"/>
              <a:t>interpretaciji</a:t>
            </a:r>
            <a:r>
              <a:rPr lang="en-US" sz="1800" dirty="0"/>
              <a:t> </a:t>
            </a:r>
            <a:r>
              <a:rPr lang="en-US" sz="1800" dirty="0" err="1"/>
              <a:t>situacije</a:t>
            </a:r>
            <a:r>
              <a:rPr lang="en-US" sz="1800" dirty="0"/>
              <a:t> u </a:t>
            </a:r>
            <a:r>
              <a:rPr lang="en-US" sz="1800" dirty="0" err="1"/>
              <a:t>kontekstu</a:t>
            </a:r>
            <a:r>
              <a:rPr lang="en-US" sz="1800" dirty="0"/>
              <a:t> </a:t>
            </a:r>
            <a:r>
              <a:rPr lang="en-US" sz="1800" dirty="0" err="1"/>
              <a:t>prevladavajućih</a:t>
            </a:r>
            <a:r>
              <a:rPr lang="en-US" sz="1800" dirty="0"/>
              <a:t> </a:t>
            </a:r>
            <a:r>
              <a:rPr lang="en-US" sz="1800" dirty="0" err="1"/>
              <a:t>institucionalnih</a:t>
            </a:r>
            <a:r>
              <a:rPr lang="en-US" sz="1800" dirty="0"/>
              <a:t> </a:t>
            </a:r>
            <a:r>
              <a:rPr lang="en-US" sz="1800" dirty="0" err="1"/>
              <a:t>struktura</a:t>
            </a:r>
            <a:r>
              <a:rPr lang="en-US" sz="1800" dirty="0"/>
              <a:t>, </a:t>
            </a:r>
            <a:r>
              <a:rPr lang="en-US" sz="1800" dirty="0" err="1"/>
              <a:t>kulturnih</a:t>
            </a:r>
            <a:r>
              <a:rPr lang="en-US" sz="1800" dirty="0"/>
              <a:t> </a:t>
            </a:r>
            <a:r>
              <a:rPr lang="en-US" sz="1800" dirty="0" err="1"/>
              <a:t>obrazaca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društvene</a:t>
            </a:r>
            <a:r>
              <a:rPr lang="en-US" sz="1800" dirty="0"/>
              <a:t> </a:t>
            </a:r>
            <a:r>
              <a:rPr lang="en-US" sz="1800" dirty="0" err="1"/>
              <a:t>mreže</a:t>
            </a:r>
            <a:r>
              <a:rPr lang="en-US" sz="1800" dirty="0"/>
              <a:t> "(</a:t>
            </a:r>
            <a:r>
              <a:rPr lang="en-US" sz="1800" dirty="0" err="1"/>
              <a:t>Beckert</a:t>
            </a:r>
            <a:r>
              <a:rPr lang="en-US" sz="1800" dirty="0"/>
              <a:t>, 2013, str. 325)”;</a:t>
            </a:r>
          </a:p>
          <a:p>
            <a:r>
              <a:rPr lang="en-US" sz="1800" dirty="0" err="1"/>
              <a:t>Ako</a:t>
            </a:r>
            <a:r>
              <a:rPr lang="en-US" sz="1800" dirty="0"/>
              <a:t> </a:t>
            </a:r>
            <a:r>
              <a:rPr lang="en-US" sz="1800" dirty="0" err="1"/>
              <a:t>iz</a:t>
            </a:r>
            <a:r>
              <a:rPr lang="en-US" sz="1800" dirty="0"/>
              <a:t> </a:t>
            </a:r>
            <a:r>
              <a:rPr lang="en-US" sz="1800" dirty="0" err="1"/>
              <a:t>citata</a:t>
            </a:r>
            <a:r>
              <a:rPr lang="en-US" sz="1800" dirty="0"/>
              <a:t> </a:t>
            </a:r>
            <a:r>
              <a:rPr lang="en-US" sz="1800" dirty="0" err="1"/>
              <a:t>izostavljate</a:t>
            </a:r>
            <a:r>
              <a:rPr lang="en-US" sz="1800" dirty="0"/>
              <a:t> </a:t>
            </a:r>
            <a:r>
              <a:rPr lang="en-US" sz="1800" dirty="0" err="1"/>
              <a:t>nekoliko</a:t>
            </a:r>
            <a:r>
              <a:rPr lang="en-US" sz="1800" dirty="0"/>
              <a:t> </a:t>
            </a:r>
            <a:r>
              <a:rPr lang="en-US" sz="1800" dirty="0" err="1"/>
              <a:t>reči</a:t>
            </a:r>
            <a:r>
              <a:rPr lang="en-US" sz="1800" dirty="0"/>
              <a:t> </a:t>
            </a:r>
            <a:r>
              <a:rPr lang="en-US" sz="1800" dirty="0" err="1"/>
              <a:t>onda</a:t>
            </a:r>
            <a:r>
              <a:rPr lang="en-US" sz="1800" dirty="0"/>
              <a:t> taj deo </a:t>
            </a:r>
            <a:r>
              <a:rPr lang="en-US" sz="1800" dirty="0" err="1"/>
              <a:t>stavite</a:t>
            </a:r>
            <a:r>
              <a:rPr lang="en-US" sz="1800" dirty="0"/>
              <a:t> u </a:t>
            </a:r>
            <a:r>
              <a:rPr lang="en-US" sz="1800" dirty="0" err="1"/>
              <a:t>zagradu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tri </a:t>
            </a:r>
            <a:r>
              <a:rPr lang="en-US" sz="1800" dirty="0" err="1"/>
              <a:t>tačke</a:t>
            </a:r>
            <a:r>
              <a:rPr lang="en-US" sz="1800" dirty="0"/>
              <a:t> </a:t>
            </a:r>
            <a:r>
              <a:rPr lang="en-US" sz="1800" dirty="0" err="1"/>
              <a:t>unutar</a:t>
            </a:r>
            <a:r>
              <a:rPr lang="en-US" sz="1800" dirty="0"/>
              <a:t> </a:t>
            </a:r>
            <a:r>
              <a:rPr lang="en-US" sz="1800" dirty="0" err="1"/>
              <a:t>njih</a:t>
            </a:r>
            <a:r>
              <a:rPr lang="en-US" sz="1800" dirty="0"/>
              <a:t>: “(...) ;</a:t>
            </a:r>
          </a:p>
          <a:p>
            <a:r>
              <a:rPr lang="en-US" sz="1800" dirty="0" err="1"/>
              <a:t>Ukoliko</a:t>
            </a:r>
            <a:r>
              <a:rPr lang="en-US" sz="1800" dirty="0"/>
              <a:t> </a:t>
            </a:r>
            <a:r>
              <a:rPr lang="en-US" sz="1800" dirty="0" err="1"/>
              <a:t>izostavite</a:t>
            </a:r>
            <a:r>
              <a:rPr lang="en-US" sz="1800" dirty="0"/>
              <a:t> </a:t>
            </a:r>
            <a:r>
              <a:rPr lang="en-US" sz="1800" dirty="0" err="1"/>
              <a:t>nekoliko</a:t>
            </a:r>
            <a:r>
              <a:rPr lang="en-US" sz="1800" dirty="0"/>
              <a:t> </a:t>
            </a:r>
            <a:r>
              <a:rPr lang="en-US" sz="1800" dirty="0" err="1"/>
              <a:t>rečenica</a:t>
            </a:r>
            <a:r>
              <a:rPr lang="en-US" sz="1800" dirty="0"/>
              <a:t> </a:t>
            </a:r>
            <a:r>
              <a:rPr lang="en-US" sz="1800" dirty="0" err="1"/>
              <a:t>iz</a:t>
            </a:r>
            <a:r>
              <a:rPr lang="en-US" sz="1800" dirty="0"/>
              <a:t> </a:t>
            </a:r>
            <a:r>
              <a:rPr lang="en-US" sz="1800" dirty="0" err="1"/>
              <a:t>citata</a:t>
            </a:r>
            <a:r>
              <a:rPr lang="en-US" sz="1800" dirty="0"/>
              <a:t>, </a:t>
            </a:r>
            <a:r>
              <a:rPr lang="en-US" sz="1800" dirty="0" err="1"/>
              <a:t>izostavljeni</a:t>
            </a:r>
            <a:r>
              <a:rPr lang="en-US" sz="1800" dirty="0"/>
              <a:t> deo se </a:t>
            </a:r>
            <a:r>
              <a:rPr lang="en-US" sz="1800" dirty="0" err="1"/>
              <a:t>zamenjuje</a:t>
            </a:r>
            <a:r>
              <a:rPr lang="en-US" sz="1800" dirty="0"/>
              <a:t> </a:t>
            </a:r>
            <a:r>
              <a:rPr lang="en-US" sz="1800" dirty="0" err="1"/>
              <a:t>zagradom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trima</a:t>
            </a:r>
            <a:r>
              <a:rPr lang="en-US" sz="1800" dirty="0"/>
              <a:t> </a:t>
            </a:r>
            <a:r>
              <a:rPr lang="en-US" sz="1800" dirty="0" err="1"/>
              <a:t>crticama</a:t>
            </a:r>
            <a:r>
              <a:rPr lang="en-US" sz="1800" dirty="0"/>
              <a:t>  (---);</a:t>
            </a:r>
          </a:p>
          <a:p>
            <a:r>
              <a:rPr lang="en-US" sz="1800" dirty="0" err="1"/>
              <a:t>Citati</a:t>
            </a:r>
            <a:r>
              <a:rPr lang="en-US" sz="1800" dirty="0"/>
              <a:t> </a:t>
            </a:r>
            <a:r>
              <a:rPr lang="en-US" sz="1800" dirty="0" err="1"/>
              <a:t>iz</a:t>
            </a:r>
            <a:r>
              <a:rPr lang="en-US" sz="1800" dirty="0"/>
              <a:t> </a:t>
            </a:r>
            <a:r>
              <a:rPr lang="en-US" sz="1800" dirty="0" err="1"/>
              <a:t>dela</a:t>
            </a:r>
            <a:r>
              <a:rPr lang="en-US" sz="1800" dirty="0"/>
              <a:t> </a:t>
            </a:r>
            <a:r>
              <a:rPr lang="en-US" sz="1800" dirty="0" err="1"/>
              <a:t>napisanih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stranom</a:t>
            </a:r>
            <a:r>
              <a:rPr lang="en-US" sz="1800" dirty="0"/>
              <a:t> </a:t>
            </a:r>
            <a:r>
              <a:rPr lang="en-US" sz="1800" dirty="0" err="1"/>
              <a:t>jeziku</a:t>
            </a:r>
            <a:r>
              <a:rPr lang="en-US" sz="1800" dirty="0"/>
              <a:t>, </a:t>
            </a:r>
            <a:r>
              <a:rPr lang="en-US" sz="1800" dirty="0" err="1"/>
              <a:t>prevode</a:t>
            </a:r>
            <a:r>
              <a:rPr lang="en-US" sz="1800" dirty="0"/>
              <a:t> se </a:t>
            </a:r>
            <a:r>
              <a:rPr lang="en-US" sz="1800" dirty="0" err="1"/>
              <a:t>osim</a:t>
            </a:r>
            <a:r>
              <a:rPr lang="en-US" sz="1800" dirty="0"/>
              <a:t> </a:t>
            </a:r>
            <a:r>
              <a:rPr lang="en-US" sz="1800" dirty="0" err="1"/>
              <a:t>ukoliko</a:t>
            </a:r>
            <a:r>
              <a:rPr lang="en-US" sz="1800" dirty="0"/>
              <a:t> ne </a:t>
            </a:r>
            <a:r>
              <a:rPr lang="en-US" sz="1800" dirty="0" err="1"/>
              <a:t>postoje</a:t>
            </a:r>
            <a:r>
              <a:rPr lang="en-US" sz="1800" dirty="0"/>
              <a:t> </a:t>
            </a:r>
            <a:r>
              <a:rPr lang="en-US" sz="1800" dirty="0" err="1"/>
              <a:t>posebni</a:t>
            </a:r>
            <a:r>
              <a:rPr lang="en-US" sz="1800" dirty="0"/>
              <a:t> </a:t>
            </a:r>
            <a:r>
              <a:rPr lang="en-US" sz="1800" dirty="0" err="1"/>
              <a:t>naučni</a:t>
            </a:r>
            <a:r>
              <a:rPr lang="en-US" sz="1800" dirty="0"/>
              <a:t> </a:t>
            </a:r>
            <a:r>
              <a:rPr lang="en-US" sz="1800" dirty="0" err="1"/>
              <a:t>razlozi</a:t>
            </a:r>
            <a:r>
              <a:rPr lang="en-US" sz="1800" dirty="0"/>
              <a:t> da se </a:t>
            </a:r>
            <a:r>
              <a:rPr lang="en-US" sz="1800" dirty="0" err="1"/>
              <a:t>tekst</a:t>
            </a:r>
            <a:r>
              <a:rPr lang="en-US" sz="1800" dirty="0"/>
              <a:t> </a:t>
            </a:r>
            <a:r>
              <a:rPr lang="en-US" sz="1800" dirty="0" err="1"/>
              <a:t>zadrži</a:t>
            </a:r>
            <a:r>
              <a:rPr lang="en-US" sz="1800" dirty="0"/>
              <a:t> u </a:t>
            </a:r>
            <a:r>
              <a:rPr lang="en-US" sz="1800" dirty="0" err="1"/>
              <a:t>originalu</a:t>
            </a:r>
            <a:r>
              <a:rPr lang="en-US" sz="1800" dirty="0"/>
              <a:t>;</a:t>
            </a:r>
          </a:p>
          <a:p>
            <a:r>
              <a:rPr lang="en-US" sz="1800" dirty="0" err="1"/>
              <a:t>Izbegavajte</a:t>
            </a:r>
            <a:r>
              <a:rPr lang="en-US" sz="1800" dirty="0"/>
              <a:t> </a:t>
            </a:r>
            <a:r>
              <a:rPr lang="en-US" sz="1800" dirty="0" err="1"/>
              <a:t>preteranu</a:t>
            </a:r>
            <a:r>
              <a:rPr lang="en-US" sz="1800" dirty="0"/>
              <a:t> </a:t>
            </a:r>
            <a:r>
              <a:rPr lang="en-US" sz="1800" dirty="0" err="1"/>
              <a:t>upotrebu</a:t>
            </a:r>
            <a:r>
              <a:rPr lang="en-US" sz="1800" dirty="0"/>
              <a:t> </a:t>
            </a:r>
            <a:r>
              <a:rPr lang="en-US" sz="1800" dirty="0" err="1"/>
              <a:t>citata</a:t>
            </a:r>
            <a:r>
              <a:rPr lang="en-US" sz="1800" dirty="0"/>
              <a:t> </a:t>
            </a:r>
            <a:r>
              <a:rPr lang="en-US" sz="1800" dirty="0" err="1"/>
              <a:t>ukoliko</a:t>
            </a:r>
            <a:r>
              <a:rPr lang="en-US" sz="1800" dirty="0"/>
              <a:t> </a:t>
            </a:r>
            <a:r>
              <a:rPr lang="en-US" sz="1800" dirty="0" err="1"/>
              <a:t>oni</a:t>
            </a:r>
            <a:r>
              <a:rPr lang="en-US" sz="1800" dirty="0"/>
              <a:t> </a:t>
            </a:r>
            <a:r>
              <a:rPr lang="en-US" sz="1800" dirty="0" err="1"/>
              <a:t>nisu</a:t>
            </a:r>
            <a:r>
              <a:rPr lang="en-US" sz="1800" dirty="0"/>
              <a:t> od </a:t>
            </a:r>
            <a:r>
              <a:rPr lang="en-US" sz="1800" dirty="0" err="1"/>
              <a:t>suštinskog</a:t>
            </a:r>
            <a:r>
              <a:rPr lang="en-US" sz="1800" dirty="0"/>
              <a:t> </a:t>
            </a:r>
            <a:r>
              <a:rPr lang="en-US" sz="1800" dirty="0" err="1"/>
              <a:t>značaja</a:t>
            </a:r>
            <a:r>
              <a:rPr lang="en-US" sz="1800" dirty="0"/>
              <a:t> za </a:t>
            </a:r>
            <a:r>
              <a:rPr lang="en-US" sz="1800" dirty="0" err="1"/>
              <a:t>tekst</a:t>
            </a:r>
            <a:r>
              <a:rPr lang="en-US" sz="1800" dirty="0"/>
              <a:t> koji </a:t>
            </a:r>
            <a:r>
              <a:rPr lang="en-US" sz="1800" dirty="0" err="1"/>
              <a:t>pišete</a:t>
            </a:r>
            <a:r>
              <a:rPr lang="en-US" sz="18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549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7D8E67F2-F753-4E06-8229-4970A6725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62321" cy="5140704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EE1BDFD-564B-44A4-841A-50D6A8E75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C7E45D-84F3-4CD7-878D-BE071E793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602217"/>
            <a:ext cx="3732060" cy="750334"/>
          </a:xfrm>
        </p:spPr>
        <p:txBody>
          <a:bodyPr>
            <a:normAutofit fontScale="90000"/>
          </a:bodyPr>
          <a:lstStyle/>
          <a:p>
            <a:r>
              <a:rPr lang="en-US" sz="3000" dirty="0" err="1">
                <a:solidFill>
                  <a:srgbClr val="000000"/>
                </a:solidFill>
              </a:rPr>
              <a:t>Sistemi</a:t>
            </a:r>
            <a:r>
              <a:rPr lang="en-US" sz="3000" dirty="0">
                <a:solidFill>
                  <a:srgbClr val="000000"/>
                </a:solidFill>
              </a:rPr>
              <a:t> </a:t>
            </a:r>
            <a:r>
              <a:rPr lang="en-US" sz="3000" dirty="0" err="1">
                <a:solidFill>
                  <a:srgbClr val="000000"/>
                </a:solidFill>
              </a:rPr>
              <a:t>citiranja</a:t>
            </a:r>
            <a:r>
              <a:rPr lang="en-US" sz="3000" dirty="0">
                <a:solidFill>
                  <a:srgbClr val="000000"/>
                </a:solidFill>
              </a:rPr>
              <a:t> literature</a:t>
            </a:r>
          </a:p>
        </p:txBody>
      </p:sp>
      <p:sp>
        <p:nvSpPr>
          <p:cNvPr id="40" name="Freeform 60">
            <a:extLst>
              <a:ext uri="{FF2B5EF4-FFF2-40B4-BE49-F238E27FC236}">
                <a16:creationId xmlns:a16="http://schemas.microsoft.com/office/drawing/2014/main" id="{007B8288-68CC-4847-8419-CF535B6B7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22911" y="0"/>
            <a:ext cx="2910741" cy="1654884"/>
          </a:xfrm>
          <a:custGeom>
            <a:avLst/>
            <a:gdLst>
              <a:gd name="connsiteX0" fmla="*/ 20753 w 3960193"/>
              <a:gd name="connsiteY0" fmla="*/ 0 h 2251543"/>
              <a:gd name="connsiteX1" fmla="*/ 3939440 w 3960193"/>
              <a:gd name="connsiteY1" fmla="*/ 0 h 2251543"/>
              <a:gd name="connsiteX2" fmla="*/ 3949969 w 3960193"/>
              <a:gd name="connsiteY2" fmla="*/ 68994 h 2251543"/>
              <a:gd name="connsiteX3" fmla="*/ 3960193 w 3960193"/>
              <a:gd name="connsiteY3" fmla="*/ 271447 h 2251543"/>
              <a:gd name="connsiteX4" fmla="*/ 1980096 w 3960193"/>
              <a:gd name="connsiteY4" fmla="*/ 2251543 h 2251543"/>
              <a:gd name="connsiteX5" fmla="*/ 0 w 3960193"/>
              <a:gd name="connsiteY5" fmla="*/ 271447 h 2251543"/>
              <a:gd name="connsiteX6" fmla="*/ 10224 w 3960193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3" h="2251543">
                <a:moveTo>
                  <a:pt x="20753" y="0"/>
                </a:moveTo>
                <a:lnTo>
                  <a:pt x="3939440" y="0"/>
                </a:lnTo>
                <a:lnTo>
                  <a:pt x="3949969" y="68994"/>
                </a:lnTo>
                <a:cubicBezTo>
                  <a:pt x="3956730" y="135559"/>
                  <a:pt x="3960193" y="203099"/>
                  <a:pt x="3960193" y="271447"/>
                </a:cubicBezTo>
                <a:cubicBezTo>
                  <a:pt x="3960193" y="1365024"/>
                  <a:pt x="3073674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4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2EFC4C-6CAE-437F-8E2F-F7623FA3B8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67" r="10559" b="-1"/>
          <a:stretch/>
        </p:blipFill>
        <p:spPr>
          <a:xfrm>
            <a:off x="2361067" y="160048"/>
            <a:ext cx="839627" cy="1020536"/>
          </a:xfrm>
          <a:prstGeom prst="rect">
            <a:avLst/>
          </a:prstGeom>
        </p:spPr>
      </p:pic>
      <p:sp>
        <p:nvSpPr>
          <p:cNvPr id="42" name="Freeform 68">
            <a:extLst>
              <a:ext uri="{FF2B5EF4-FFF2-40B4-BE49-F238E27FC236}">
                <a16:creationId xmlns:a16="http://schemas.microsoft.com/office/drawing/2014/main" id="{32BA8EA8-C1B6-4309-B674-F9F399B96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84525"/>
            <a:ext cx="3706941" cy="2958975"/>
          </a:xfrm>
          <a:custGeom>
            <a:avLst/>
            <a:gdLst>
              <a:gd name="connsiteX0" fmla="*/ 2223943 w 4942589"/>
              <a:gd name="connsiteY0" fmla="*/ 0 h 3945299"/>
              <a:gd name="connsiteX1" fmla="*/ 4942589 w 4942589"/>
              <a:gd name="connsiteY1" fmla="*/ 2718646 h 3945299"/>
              <a:gd name="connsiteX2" fmla="*/ 4728945 w 4942589"/>
              <a:gd name="connsiteY2" fmla="*/ 3776866 h 3945299"/>
              <a:gd name="connsiteX3" fmla="*/ 4647806 w 4942589"/>
              <a:gd name="connsiteY3" fmla="*/ 3945299 h 3945299"/>
              <a:gd name="connsiteX4" fmla="*/ 0 w 4942589"/>
              <a:gd name="connsiteY4" fmla="*/ 3945299 h 3945299"/>
              <a:gd name="connsiteX5" fmla="*/ 0 w 4942589"/>
              <a:gd name="connsiteY5" fmla="*/ 1157971 h 3945299"/>
              <a:gd name="connsiteX6" fmla="*/ 126104 w 4942589"/>
              <a:gd name="connsiteY6" fmla="*/ 989335 h 3945299"/>
              <a:gd name="connsiteX7" fmla="*/ 2223943 w 4942589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2589" h="3945299">
                <a:moveTo>
                  <a:pt x="2223943" y="0"/>
                </a:moveTo>
                <a:cubicBezTo>
                  <a:pt x="3725410" y="0"/>
                  <a:pt x="4942589" y="1217179"/>
                  <a:pt x="4942589" y="2718646"/>
                </a:cubicBezTo>
                <a:cubicBezTo>
                  <a:pt x="4942589" y="3094013"/>
                  <a:pt x="4866516" y="3451612"/>
                  <a:pt x="4728945" y="3776866"/>
                </a:cubicBezTo>
                <a:lnTo>
                  <a:pt x="4647806" y="3945299"/>
                </a:lnTo>
                <a:lnTo>
                  <a:pt x="0" y="3945299"/>
                </a:lnTo>
                <a:lnTo>
                  <a:pt x="0" y="1157971"/>
                </a:lnTo>
                <a:lnTo>
                  <a:pt x="126104" y="989335"/>
                </a:lnTo>
                <a:cubicBezTo>
                  <a:pt x="624744" y="385123"/>
                  <a:pt x="1379368" y="0"/>
                  <a:pt x="2223943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2F1D24-1792-4706-8F00-F540C4F605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916" r="3" b="12629"/>
          <a:stretch/>
        </p:blipFill>
        <p:spPr>
          <a:xfrm>
            <a:off x="828238" y="2906485"/>
            <a:ext cx="1645450" cy="200282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67DEF-234B-4EEF-9B4A-1BA6494A7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6599" y="1654885"/>
            <a:ext cx="4504515" cy="2890844"/>
          </a:xfrm>
        </p:spPr>
        <p:txBody>
          <a:bodyPr anchor="ctr">
            <a:normAutofit/>
          </a:bodyPr>
          <a:lstStyle/>
          <a:p>
            <a:r>
              <a:rPr lang="en-US" sz="1800" dirty="0" err="1">
                <a:solidFill>
                  <a:srgbClr val="000000"/>
                </a:solidFill>
              </a:rPr>
              <a:t>Postoje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više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prihvaćenih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sistema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citiranja</a:t>
            </a:r>
            <a:r>
              <a:rPr lang="en-US" sz="1800" dirty="0">
                <a:solidFill>
                  <a:srgbClr val="000000"/>
                </a:solidFill>
              </a:rPr>
              <a:t> literature. </a:t>
            </a:r>
          </a:p>
          <a:p>
            <a:r>
              <a:rPr lang="en-US" sz="1800" dirty="0" err="1">
                <a:solidFill>
                  <a:srgbClr val="000000"/>
                </a:solidFill>
              </a:rPr>
              <a:t>Najviše</a:t>
            </a:r>
            <a:r>
              <a:rPr lang="en-US" sz="1800" dirty="0">
                <a:solidFill>
                  <a:srgbClr val="000000"/>
                </a:solidFill>
              </a:rPr>
              <a:t> se </a:t>
            </a:r>
            <a:r>
              <a:rPr lang="en-US" sz="1800" dirty="0" err="1">
                <a:solidFill>
                  <a:srgbClr val="000000"/>
                </a:solidFill>
              </a:rPr>
              <a:t>koriste</a:t>
            </a:r>
            <a:r>
              <a:rPr lang="en-US" sz="1800" dirty="0">
                <a:solidFill>
                  <a:srgbClr val="000000"/>
                </a:solidFill>
              </a:rPr>
              <a:t> ;</a:t>
            </a:r>
          </a:p>
          <a:p>
            <a:r>
              <a:rPr lang="en-US" sz="1800" dirty="0">
                <a:solidFill>
                  <a:srgbClr val="000000"/>
                </a:solidFill>
              </a:rPr>
              <a:t>Harvard,</a:t>
            </a:r>
          </a:p>
          <a:p>
            <a:r>
              <a:rPr lang="en-US" sz="1800" dirty="0">
                <a:solidFill>
                  <a:srgbClr val="000000"/>
                </a:solidFill>
              </a:rPr>
              <a:t>Chicago,</a:t>
            </a:r>
          </a:p>
          <a:p>
            <a:r>
              <a:rPr lang="en-US" sz="1800" dirty="0" err="1">
                <a:solidFill>
                  <a:srgbClr val="000000"/>
                </a:solidFill>
              </a:rPr>
              <a:t>Vankuverski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stil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i</a:t>
            </a:r>
            <a:r>
              <a:rPr lang="en-US" sz="1800" dirty="0">
                <a:solidFill>
                  <a:srgbClr val="000000"/>
                </a:solidFill>
              </a:rPr>
              <a:t> dr.</a:t>
            </a:r>
          </a:p>
          <a:p>
            <a:r>
              <a:rPr lang="en-US" sz="1800" dirty="0" err="1">
                <a:solidFill>
                  <a:srgbClr val="000000"/>
                </a:solidFill>
              </a:rPr>
              <a:t>Svaki</a:t>
            </a:r>
            <a:r>
              <a:rPr lang="en-US" sz="1800" dirty="0">
                <a:solidFill>
                  <a:srgbClr val="000000"/>
                </a:solidFill>
              </a:rPr>
              <a:t> od </a:t>
            </a:r>
            <a:r>
              <a:rPr lang="en-US" sz="1800" dirty="0" err="1">
                <a:solidFill>
                  <a:srgbClr val="000000"/>
                </a:solidFill>
              </a:rPr>
              <a:t>postojećih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sistema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citiranja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ima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svoje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prednosti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i</a:t>
            </a:r>
            <a:r>
              <a:rPr lang="en-US" sz="1800" dirty="0">
                <a:solidFill>
                  <a:srgbClr val="000000"/>
                </a:solidFill>
              </a:rPr>
              <a:t> mane, a </a:t>
            </a:r>
            <a:r>
              <a:rPr lang="en-US" sz="1800" dirty="0" err="1">
                <a:solidFill>
                  <a:srgbClr val="000000"/>
                </a:solidFill>
              </a:rPr>
              <a:t>svaki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časopis</a:t>
            </a:r>
            <a:r>
              <a:rPr lang="en-US" sz="1800" dirty="0">
                <a:solidFill>
                  <a:srgbClr val="000000"/>
                </a:solidFill>
              </a:rPr>
              <a:t> je </a:t>
            </a:r>
            <a:r>
              <a:rPr lang="en-US" sz="1800" dirty="0" err="1">
                <a:solidFill>
                  <a:srgbClr val="000000"/>
                </a:solidFill>
              </a:rPr>
              <a:t>opredeljen</a:t>
            </a:r>
            <a:r>
              <a:rPr lang="en-US" sz="1800" dirty="0">
                <a:solidFill>
                  <a:srgbClr val="000000"/>
                </a:solidFill>
              </a:rPr>
              <a:t> za </a:t>
            </a:r>
            <a:r>
              <a:rPr lang="en-US" sz="1800" dirty="0" err="1">
                <a:solidFill>
                  <a:srgbClr val="000000"/>
                </a:solidFill>
              </a:rPr>
              <a:t>neki</a:t>
            </a:r>
            <a:r>
              <a:rPr lang="en-US" sz="1800" dirty="0">
                <a:solidFill>
                  <a:srgbClr val="000000"/>
                </a:solidFill>
              </a:rPr>
              <a:t> od </a:t>
            </a:r>
            <a:r>
              <a:rPr lang="en-US" sz="1800" dirty="0" err="1">
                <a:solidFill>
                  <a:srgbClr val="000000"/>
                </a:solidFill>
              </a:rPr>
              <a:t>njih</a:t>
            </a:r>
            <a:r>
              <a:rPr lang="en-US" sz="1800" dirty="0">
                <a:solidFill>
                  <a:srgbClr val="000000"/>
                </a:solidFill>
              </a:rPr>
              <a:t>.</a:t>
            </a:r>
          </a:p>
          <a:p>
            <a:endParaRPr lang="en-US" sz="1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986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D16063-C0AC-4FAC-AF6C-6C646A54A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70" y="642135"/>
            <a:ext cx="3420438" cy="84605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dirty="0"/>
              <a:t>Harvard </a:t>
            </a:r>
            <a:r>
              <a:rPr lang="en-US" sz="2600" dirty="0" err="1"/>
              <a:t>stil</a:t>
            </a:r>
            <a:br>
              <a:rPr lang="en-US" sz="2600" dirty="0"/>
            </a:br>
            <a:endParaRPr lang="en-US" sz="2600" dirty="0"/>
          </a:p>
        </p:txBody>
      </p:sp>
      <p:grpSp>
        <p:nvGrpSpPr>
          <p:cNvPr id="20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812613"/>
            <a:ext cx="266396" cy="505095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1567926"/>
            <a:ext cx="3223260" cy="205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D5474-278F-4002-B624-14AA98431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22" y="1747878"/>
            <a:ext cx="4125477" cy="3374571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600" dirty="0" err="1"/>
              <a:t>Najviše</a:t>
            </a:r>
            <a:r>
              <a:rPr lang="en-US" sz="1600" dirty="0"/>
              <a:t> </a:t>
            </a:r>
            <a:r>
              <a:rPr lang="en-US" sz="1600" dirty="0" err="1"/>
              <a:t>korišćen</a:t>
            </a:r>
            <a:r>
              <a:rPr lang="en-US" sz="1600" dirty="0"/>
              <a:t> </a:t>
            </a:r>
            <a:r>
              <a:rPr lang="en-US" sz="1600" dirty="0" err="1"/>
              <a:t>stil</a:t>
            </a:r>
            <a:r>
              <a:rPr lang="en-US" sz="1600" dirty="0"/>
              <a:t> </a:t>
            </a:r>
            <a:r>
              <a:rPr lang="en-US" sz="1600" dirty="0" err="1"/>
              <a:t>citiranja</a:t>
            </a:r>
            <a:r>
              <a:rPr lang="en-US" sz="1600" dirty="0"/>
              <a:t> literature</a:t>
            </a:r>
          </a:p>
          <a:p>
            <a:pPr>
              <a:lnSpc>
                <a:spcPct val="90000"/>
              </a:lnSpc>
            </a:pPr>
            <a:r>
              <a:rPr lang="en-US" sz="1600" dirty="0" err="1"/>
              <a:t>Postoje</a:t>
            </a:r>
            <a:r>
              <a:rPr lang="en-US" sz="1600" dirty="0"/>
              <a:t> </a:t>
            </a:r>
            <a:r>
              <a:rPr lang="en-US" sz="1600" dirty="0" err="1"/>
              <a:t>posebna</a:t>
            </a:r>
            <a:r>
              <a:rPr lang="en-US" sz="1600" dirty="0"/>
              <a:t> </a:t>
            </a:r>
            <a:r>
              <a:rPr lang="en-US" sz="1600" dirty="0" err="1"/>
              <a:t>pravila</a:t>
            </a:r>
            <a:r>
              <a:rPr lang="en-US" sz="1600" dirty="0"/>
              <a:t> </a:t>
            </a:r>
            <a:r>
              <a:rPr lang="en-US" sz="1600" dirty="0" err="1"/>
              <a:t>koja</a:t>
            </a:r>
            <a:r>
              <a:rPr lang="en-US" sz="1600" dirty="0"/>
              <a:t> se </a:t>
            </a:r>
            <a:r>
              <a:rPr lang="en-US" sz="1600" dirty="0" err="1"/>
              <a:t>koriste</a:t>
            </a:r>
            <a:r>
              <a:rPr lang="en-US" sz="1600" dirty="0"/>
              <a:t> za citiranje radova u Harvard </a:t>
            </a:r>
            <a:r>
              <a:rPr lang="en-US" sz="1600" dirty="0" err="1"/>
              <a:t>stilu</a:t>
            </a: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dirty="0" err="1"/>
              <a:t>Prema</a:t>
            </a:r>
            <a:r>
              <a:rPr lang="en-US" sz="1600" dirty="0"/>
              <a:t> </a:t>
            </a:r>
            <a:r>
              <a:rPr lang="en-US" sz="1600" dirty="0" err="1"/>
              <a:t>harvardskom</a:t>
            </a:r>
            <a:r>
              <a:rPr lang="en-US" sz="1600" dirty="0"/>
              <a:t> </a:t>
            </a:r>
            <a:r>
              <a:rPr lang="en-US" sz="1600" dirty="0" err="1"/>
              <a:t>sistemu</a:t>
            </a:r>
            <a:r>
              <a:rPr lang="en-US" sz="1600" dirty="0"/>
              <a:t> </a:t>
            </a:r>
            <a:r>
              <a:rPr lang="en-US" sz="1600" dirty="0" err="1"/>
              <a:t>literatura</a:t>
            </a:r>
            <a:r>
              <a:rPr lang="en-US" sz="1600" dirty="0"/>
              <a:t> se ne </a:t>
            </a:r>
            <a:r>
              <a:rPr lang="en-US" sz="1600" dirty="0" err="1"/>
              <a:t>označava</a:t>
            </a:r>
            <a:r>
              <a:rPr lang="en-US" sz="1600" dirty="0"/>
              <a:t> </a:t>
            </a:r>
            <a:r>
              <a:rPr lang="en-US" sz="1600" dirty="0" err="1"/>
              <a:t>brojevima</a:t>
            </a:r>
            <a:r>
              <a:rPr lang="en-US" sz="1600" dirty="0"/>
              <a:t> </a:t>
            </a:r>
            <a:r>
              <a:rPr lang="en-US" sz="1600" dirty="0" err="1"/>
              <a:t>već</a:t>
            </a:r>
            <a:r>
              <a:rPr lang="en-US" sz="1600" dirty="0"/>
              <a:t> se </a:t>
            </a:r>
            <a:r>
              <a:rPr lang="en-US" sz="1600" dirty="0" err="1"/>
              <a:t>pravi</a:t>
            </a:r>
            <a:r>
              <a:rPr lang="en-US" sz="1600" dirty="0"/>
              <a:t> </a:t>
            </a:r>
            <a:r>
              <a:rPr lang="en-US" sz="1600" dirty="0" err="1"/>
              <a:t>popis</a:t>
            </a:r>
            <a:r>
              <a:rPr lang="en-US" sz="1600" dirty="0"/>
              <a:t> </a:t>
            </a:r>
            <a:r>
              <a:rPr lang="en-US" sz="1600" dirty="0" err="1"/>
              <a:t>prema</a:t>
            </a:r>
            <a:r>
              <a:rPr lang="en-US" sz="1600" dirty="0"/>
              <a:t> </a:t>
            </a:r>
            <a:r>
              <a:rPr lang="en-US" sz="1600" dirty="0" err="1"/>
              <a:t>abecednom</a:t>
            </a:r>
            <a:r>
              <a:rPr lang="en-US" sz="1600" dirty="0"/>
              <a:t> </a:t>
            </a:r>
            <a:r>
              <a:rPr lang="en-US" sz="1600" dirty="0" err="1"/>
              <a:t>redu</a:t>
            </a:r>
            <a:r>
              <a:rPr lang="en-US" sz="1600" dirty="0"/>
              <a:t> </a:t>
            </a:r>
            <a:r>
              <a:rPr lang="en-US" sz="1600" dirty="0" err="1"/>
              <a:t>prezimena</a:t>
            </a:r>
            <a:r>
              <a:rPr lang="en-US" sz="1600" dirty="0"/>
              <a:t> </a:t>
            </a:r>
            <a:r>
              <a:rPr lang="en-US" sz="1600" dirty="0" err="1"/>
              <a:t>prvog</a:t>
            </a:r>
            <a:r>
              <a:rPr lang="en-US" sz="1600" dirty="0"/>
              <a:t> </a:t>
            </a:r>
            <a:r>
              <a:rPr lang="en-US" sz="1600" dirty="0" err="1"/>
              <a:t>autora</a:t>
            </a:r>
            <a:r>
              <a:rPr lang="en-US" sz="1600" dirty="0"/>
              <a:t>. </a:t>
            </a:r>
          </a:p>
          <a:p>
            <a:pPr>
              <a:lnSpc>
                <a:spcPct val="90000"/>
              </a:lnSpc>
            </a:pPr>
            <a:r>
              <a:rPr lang="en-US" sz="1600" dirty="0" err="1"/>
              <a:t>Koristi</a:t>
            </a:r>
            <a:r>
              <a:rPr lang="en-US" sz="1600" dirty="0"/>
              <a:t> se </a:t>
            </a:r>
            <a:r>
              <a:rPr lang="en-US" sz="1600" dirty="0" err="1"/>
              <a:t>najčešće</a:t>
            </a:r>
            <a:r>
              <a:rPr lang="en-US" sz="1600" dirty="0"/>
              <a:t> </a:t>
            </a:r>
            <a:r>
              <a:rPr lang="en-US" sz="1600" dirty="0" err="1"/>
              <a:t>dupli</a:t>
            </a:r>
            <a:r>
              <a:rPr lang="en-US" sz="1600" dirty="0"/>
              <a:t> </a:t>
            </a:r>
            <a:r>
              <a:rPr lang="en-US" sz="1600" dirty="0" err="1"/>
              <a:t>prored</a:t>
            </a:r>
            <a:r>
              <a:rPr lang="en-US" sz="1600" dirty="0"/>
              <a:t> </a:t>
            </a:r>
            <a:r>
              <a:rPr lang="en-US" sz="1600" dirty="0" err="1"/>
              <a:t>između</a:t>
            </a:r>
            <a:r>
              <a:rPr lang="en-US" sz="1600" dirty="0"/>
              <a:t> </a:t>
            </a:r>
            <a:r>
              <a:rPr lang="en-US" sz="1600" dirty="0" err="1"/>
              <a:t>referenci</a:t>
            </a: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dirty="0"/>
              <a:t>Primer:</a:t>
            </a:r>
          </a:p>
          <a:p>
            <a:pPr>
              <a:lnSpc>
                <a:spcPct val="90000"/>
              </a:lnSpc>
            </a:pPr>
            <a:r>
              <a:rPr lang="en-US" sz="1600" dirty="0" err="1"/>
              <a:t>Ardissino</a:t>
            </a:r>
            <a:r>
              <a:rPr lang="en-US" sz="1600" dirty="0"/>
              <a:t> D, </a:t>
            </a:r>
            <a:r>
              <a:rPr lang="en-US" sz="1600" dirty="0" err="1"/>
              <a:t>Cavallini</a:t>
            </a:r>
            <a:r>
              <a:rPr lang="en-US" sz="1600" dirty="0"/>
              <a:t> C, </a:t>
            </a:r>
            <a:r>
              <a:rPr lang="en-US" sz="1600" dirty="0" err="1"/>
              <a:t>Bramucci</a:t>
            </a:r>
            <a:r>
              <a:rPr lang="en-US" sz="1600" dirty="0"/>
              <a:t> E, et al (2004). Sirolimus-eluting vs uncoated stents for prevention of restenosis in small coronary arteries. JAMA 292(22):2727-34</a:t>
            </a:r>
          </a:p>
          <a:p>
            <a:pPr>
              <a:lnSpc>
                <a:spcPct val="90000"/>
              </a:lnSpc>
            </a:pPr>
            <a:endParaRPr lang="en-US" sz="13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385389"/>
            <a:ext cx="4507025" cy="43759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337B66-9B17-4985-9582-AE7ED547CA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68" r="5058"/>
          <a:stretch/>
        </p:blipFill>
        <p:spPr>
          <a:xfrm>
            <a:off x="4483341" y="599514"/>
            <a:ext cx="4069057" cy="394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552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B0309-16D6-47C2-8883-B3D8DA364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Navodjenje</a:t>
            </a:r>
            <a:r>
              <a:rPr lang="en-US" sz="3600" dirty="0"/>
              <a:t>  </a:t>
            </a:r>
            <a:r>
              <a:rPr lang="en-US" sz="3600" dirty="0" err="1"/>
              <a:t>citata</a:t>
            </a:r>
            <a:r>
              <a:rPr lang="en-US" sz="3600" dirty="0"/>
              <a:t> (u </a:t>
            </a:r>
            <a:r>
              <a:rPr lang="en-US" sz="3600" dirty="0" err="1"/>
              <a:t>tekstu</a:t>
            </a:r>
            <a:r>
              <a:rPr lang="en-US" sz="3600" dirty="0"/>
              <a:t>) u Harvard </a:t>
            </a:r>
            <a:r>
              <a:rPr lang="en-US" sz="3600" dirty="0" err="1"/>
              <a:t>stilu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E1573-F40F-4FF8-A92E-370957BA6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71550"/>
            <a:ext cx="8534400" cy="3623073"/>
          </a:xfrm>
        </p:spPr>
        <p:txBody>
          <a:bodyPr/>
          <a:lstStyle/>
          <a:p>
            <a:r>
              <a:rPr lang="en-US" sz="2000" dirty="0" err="1"/>
              <a:t>Kod</a:t>
            </a:r>
            <a:r>
              <a:rPr lang="en-US" sz="2000" dirty="0"/>
              <a:t> </a:t>
            </a:r>
            <a:r>
              <a:rPr lang="en-US" sz="2000" dirty="0" err="1"/>
              <a:t>citiranja</a:t>
            </a:r>
            <a:r>
              <a:rPr lang="en-US" sz="2000" dirty="0"/>
              <a:t> reference u </a:t>
            </a:r>
            <a:r>
              <a:rPr lang="en-US" sz="2000" dirty="0" err="1"/>
              <a:t>samom</a:t>
            </a:r>
            <a:r>
              <a:rPr lang="en-US" sz="2000" dirty="0"/>
              <a:t> </a:t>
            </a:r>
            <a:r>
              <a:rPr lang="en-US" sz="2000" dirty="0" err="1"/>
              <a:t>tekstu</a:t>
            </a:r>
            <a:r>
              <a:rPr lang="en-US" sz="2000" dirty="0"/>
              <a:t> </a:t>
            </a:r>
            <a:r>
              <a:rPr lang="en-US" sz="2000" dirty="0" err="1"/>
              <a:t>ukoliko</a:t>
            </a:r>
            <a:r>
              <a:rPr lang="en-US" sz="2000" dirty="0"/>
              <a:t> </a:t>
            </a:r>
            <a:r>
              <a:rPr lang="en-US" sz="2000" dirty="0" err="1"/>
              <a:t>postoje</a:t>
            </a:r>
            <a:r>
              <a:rPr lang="en-US" sz="2000" dirty="0"/>
              <a:t> </a:t>
            </a:r>
            <a:r>
              <a:rPr lang="en-US" sz="2000" dirty="0" err="1"/>
              <a:t>dva</a:t>
            </a:r>
            <a:r>
              <a:rPr lang="en-US" sz="2000" dirty="0"/>
              <a:t> </a:t>
            </a:r>
            <a:r>
              <a:rPr lang="en-US" sz="2000" dirty="0" err="1"/>
              <a:t>autora</a:t>
            </a:r>
            <a:r>
              <a:rPr lang="en-US" sz="2000" dirty="0"/>
              <a:t> </a:t>
            </a:r>
            <a:r>
              <a:rPr lang="en-US" sz="2000" dirty="0" err="1"/>
              <a:t>potrebno</a:t>
            </a:r>
            <a:r>
              <a:rPr lang="en-US" sz="2000" dirty="0"/>
              <a:t> je </a:t>
            </a:r>
            <a:r>
              <a:rPr lang="en-US" sz="2000" dirty="0" err="1"/>
              <a:t>upisati</a:t>
            </a:r>
            <a:r>
              <a:rPr lang="en-US" sz="2000" dirty="0"/>
              <a:t> </a:t>
            </a:r>
            <a:r>
              <a:rPr lang="en-US" sz="2000" dirty="0" err="1"/>
              <a:t>prezimena</a:t>
            </a:r>
            <a:r>
              <a:rPr lang="en-US" sz="2000" dirty="0"/>
              <a:t> </a:t>
            </a:r>
            <a:r>
              <a:rPr lang="en-US" sz="2000" dirty="0" err="1"/>
              <a:t>oba</a:t>
            </a:r>
            <a:r>
              <a:rPr lang="en-US" sz="2000" dirty="0"/>
              <a:t> (bez </a:t>
            </a:r>
            <a:r>
              <a:rPr lang="en-US" sz="2000" dirty="0" err="1"/>
              <a:t>inicijala</a:t>
            </a:r>
            <a:r>
              <a:rPr lang="en-US" sz="2000" dirty="0"/>
              <a:t>)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godinu</a:t>
            </a:r>
            <a:r>
              <a:rPr lang="en-US" sz="2000" dirty="0"/>
              <a:t> (</a:t>
            </a:r>
            <a:r>
              <a:rPr lang="en-US" sz="2000" dirty="0" err="1"/>
              <a:t>npr</a:t>
            </a:r>
            <a:r>
              <a:rPr lang="en-US" sz="2000" dirty="0"/>
              <a:t>. Smith and Lindgren,2010).</a:t>
            </a:r>
          </a:p>
          <a:p>
            <a:r>
              <a:rPr lang="en-US" sz="2000" dirty="0" err="1"/>
              <a:t>Ukoliko</a:t>
            </a:r>
            <a:r>
              <a:rPr lang="en-US" sz="2000" dirty="0"/>
              <a:t> </a:t>
            </a:r>
            <a:r>
              <a:rPr lang="en-US" sz="2000" dirty="0" err="1"/>
              <a:t>ima</a:t>
            </a:r>
            <a:r>
              <a:rPr lang="en-US" sz="2000" dirty="0"/>
              <a:t> </a:t>
            </a:r>
            <a:r>
              <a:rPr lang="en-US" sz="2000" dirty="0" err="1"/>
              <a:t>više</a:t>
            </a:r>
            <a:r>
              <a:rPr lang="en-US" sz="2000" dirty="0"/>
              <a:t> od 3 </a:t>
            </a:r>
            <a:r>
              <a:rPr lang="en-US" sz="2000" dirty="0" err="1"/>
              <a:t>autora</a:t>
            </a:r>
            <a:r>
              <a:rPr lang="en-US" sz="2000" dirty="0"/>
              <a:t> u tom </a:t>
            </a:r>
            <a:r>
              <a:rPr lang="en-US" sz="2000" dirty="0" err="1"/>
              <a:t>slučaju</a:t>
            </a:r>
            <a:r>
              <a:rPr lang="en-US" sz="2000" dirty="0"/>
              <a:t> se </a:t>
            </a:r>
            <a:r>
              <a:rPr lang="en-US" sz="2000" dirty="0" err="1"/>
              <a:t>navodi</a:t>
            </a:r>
            <a:r>
              <a:rPr lang="en-US" sz="2000" dirty="0"/>
              <a:t> </a:t>
            </a:r>
            <a:r>
              <a:rPr lang="en-US" sz="2000" dirty="0" err="1"/>
              <a:t>samo</a:t>
            </a:r>
            <a:r>
              <a:rPr lang="en-US" sz="2000" dirty="0"/>
              <a:t> </a:t>
            </a:r>
            <a:r>
              <a:rPr lang="en-US" sz="2000" dirty="0" err="1"/>
              <a:t>prvi</a:t>
            </a:r>
            <a:r>
              <a:rPr lang="en-US" sz="2000" dirty="0"/>
              <a:t> </a:t>
            </a:r>
            <a:r>
              <a:rPr lang="en-US" sz="2000" dirty="0" err="1"/>
              <a:t>autori</a:t>
            </a:r>
            <a:r>
              <a:rPr lang="en-US" sz="2000" dirty="0"/>
              <a:t> </a:t>
            </a:r>
            <a:r>
              <a:rPr lang="en-US" sz="2000" dirty="0" err="1"/>
              <a:t>dok</a:t>
            </a:r>
            <a:r>
              <a:rPr lang="en-US" sz="2000" dirty="0"/>
              <a:t> se za </a:t>
            </a:r>
            <a:r>
              <a:rPr lang="en-US" sz="2000" dirty="0" err="1"/>
              <a:t>ostale</a:t>
            </a:r>
            <a:r>
              <a:rPr lang="en-US" sz="2000" dirty="0"/>
              <a:t> </a:t>
            </a:r>
            <a:r>
              <a:rPr lang="en-US" sz="2000" dirty="0" err="1"/>
              <a:t>navodi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dr. (</a:t>
            </a:r>
            <a:r>
              <a:rPr lang="en-US" sz="2000" dirty="0" err="1"/>
              <a:t>drugi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srpskom</a:t>
            </a:r>
            <a:r>
              <a:rPr lang="en-US" sz="2000" dirty="0"/>
              <a:t> ) </a:t>
            </a:r>
            <a:r>
              <a:rPr lang="en-US" sz="2000" dirty="0" err="1"/>
              <a:t>ili</a:t>
            </a:r>
            <a:r>
              <a:rPr lang="en-US" sz="2000" dirty="0"/>
              <a:t> et.al.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engleskom</a:t>
            </a:r>
            <a:r>
              <a:rPr lang="en-US" sz="2000" dirty="0"/>
              <a:t> (</a:t>
            </a:r>
            <a:r>
              <a:rPr lang="en-US" sz="2000" dirty="0" err="1"/>
              <a:t>npr</a:t>
            </a:r>
            <a:r>
              <a:rPr lang="en-US" sz="2000" dirty="0"/>
              <a:t>. </a:t>
            </a:r>
            <a:r>
              <a:rPr lang="en-US" sz="2000" dirty="0" err="1"/>
              <a:t>Chichilnisky</a:t>
            </a:r>
            <a:r>
              <a:rPr lang="en-US" sz="2000" dirty="0"/>
              <a:t>, et.al,1993). </a:t>
            </a:r>
          </a:p>
          <a:p>
            <a:r>
              <a:rPr lang="en-US" sz="2000" dirty="0" err="1"/>
              <a:t>Kada</a:t>
            </a:r>
            <a:r>
              <a:rPr lang="en-US" sz="2000" dirty="0"/>
              <a:t> se u </a:t>
            </a:r>
            <a:r>
              <a:rPr lang="en-US" sz="2000" dirty="0" err="1"/>
              <a:t>tekstu</a:t>
            </a:r>
            <a:r>
              <a:rPr lang="en-US" sz="2000" dirty="0"/>
              <a:t> </a:t>
            </a:r>
            <a:r>
              <a:rPr lang="en-US" sz="2000" dirty="0" err="1"/>
              <a:t>citira</a:t>
            </a:r>
            <a:r>
              <a:rPr lang="en-US" sz="2000" dirty="0"/>
              <a:t> </a:t>
            </a:r>
            <a:r>
              <a:rPr lang="en-US" sz="2000" dirty="0" err="1"/>
              <a:t>veći</a:t>
            </a:r>
            <a:r>
              <a:rPr lang="en-US" sz="2000" dirty="0"/>
              <a:t> </a:t>
            </a:r>
            <a:r>
              <a:rPr lang="en-US" sz="2000" dirty="0" err="1"/>
              <a:t>broj</a:t>
            </a:r>
            <a:r>
              <a:rPr lang="en-US" sz="2000" dirty="0"/>
              <a:t> radova </a:t>
            </a:r>
            <a:r>
              <a:rPr lang="en-US" sz="2000" dirty="0" err="1"/>
              <a:t>istog</a:t>
            </a:r>
            <a:r>
              <a:rPr lang="en-US" sz="2000" dirty="0"/>
              <a:t> </a:t>
            </a:r>
            <a:r>
              <a:rPr lang="en-US" sz="2000" dirty="0" err="1"/>
              <a:t>autora</a:t>
            </a:r>
            <a:r>
              <a:rPr lang="en-US" sz="2000" dirty="0"/>
              <a:t> </a:t>
            </a:r>
            <a:r>
              <a:rPr lang="en-US" sz="2000" dirty="0" err="1"/>
              <a:t>objavljenih</a:t>
            </a:r>
            <a:r>
              <a:rPr lang="en-US" sz="2000" dirty="0"/>
              <a:t> u </a:t>
            </a:r>
            <a:r>
              <a:rPr lang="en-US" sz="2000" dirty="0" err="1"/>
              <a:t>različitim</a:t>
            </a:r>
            <a:r>
              <a:rPr lang="en-US" sz="2000" dirty="0"/>
              <a:t> </a:t>
            </a:r>
            <a:r>
              <a:rPr lang="en-US" sz="2000" dirty="0" err="1"/>
              <a:t>godinama</a:t>
            </a:r>
            <a:r>
              <a:rPr lang="en-US" sz="2000" dirty="0"/>
              <a:t> </a:t>
            </a:r>
            <a:r>
              <a:rPr lang="en-US" sz="2000" dirty="0" err="1"/>
              <a:t>navodi</a:t>
            </a:r>
            <a:r>
              <a:rPr lang="en-US" sz="2000" dirty="0"/>
              <a:t> se </a:t>
            </a:r>
            <a:r>
              <a:rPr lang="en-US" sz="2000" dirty="0" err="1"/>
              <a:t>prezime</a:t>
            </a:r>
            <a:r>
              <a:rPr lang="en-US" sz="2000" dirty="0"/>
              <a:t> </a:t>
            </a:r>
            <a:r>
              <a:rPr lang="en-US" sz="2000" dirty="0" err="1"/>
              <a:t>autora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godine</a:t>
            </a:r>
            <a:r>
              <a:rPr lang="en-US" sz="2000" dirty="0"/>
              <a:t> </a:t>
            </a:r>
            <a:r>
              <a:rPr lang="en-US" sz="2000" dirty="0" err="1"/>
              <a:t>hronološkim</a:t>
            </a:r>
            <a:r>
              <a:rPr lang="en-US" sz="2000" dirty="0"/>
              <a:t> </a:t>
            </a:r>
            <a:r>
              <a:rPr lang="en-US" sz="2000" dirty="0" err="1"/>
              <a:t>redom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Kad</a:t>
            </a:r>
            <a:r>
              <a:rPr lang="en-US" sz="2000" dirty="0"/>
              <a:t> je </a:t>
            </a:r>
            <a:r>
              <a:rPr lang="en-US" sz="2000" dirty="0" err="1"/>
              <a:t>publikacija</a:t>
            </a:r>
            <a:r>
              <a:rPr lang="en-US" sz="2000" dirty="0"/>
              <a:t> </a:t>
            </a:r>
            <a:r>
              <a:rPr lang="en-US" sz="2000" dirty="0" err="1"/>
              <a:t>napisana</a:t>
            </a:r>
            <a:r>
              <a:rPr lang="en-US" sz="2000" dirty="0"/>
              <a:t> od </a:t>
            </a:r>
            <a:r>
              <a:rPr lang="en-US" sz="2000" dirty="0" err="1"/>
              <a:t>strane</a:t>
            </a:r>
            <a:r>
              <a:rPr lang="en-US" sz="2000" dirty="0"/>
              <a:t> </a:t>
            </a:r>
            <a:r>
              <a:rPr lang="en-US" sz="2000" dirty="0" err="1"/>
              <a:t>institucije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asocijacije</a:t>
            </a:r>
            <a:r>
              <a:rPr lang="en-US" sz="2000" dirty="0"/>
              <a:t>, a ne </a:t>
            </a:r>
            <a:r>
              <a:rPr lang="en-US" sz="2000" dirty="0" err="1"/>
              <a:t>pojedinca</a:t>
            </a:r>
            <a:r>
              <a:rPr lang="en-US" sz="2000" dirty="0"/>
              <a:t>, u tom </a:t>
            </a:r>
            <a:r>
              <a:rPr lang="en-US" sz="2000" dirty="0" err="1"/>
              <a:t>slučaju</a:t>
            </a:r>
            <a:r>
              <a:rPr lang="en-US" sz="2000" dirty="0"/>
              <a:t> </a:t>
            </a:r>
            <a:r>
              <a:rPr lang="en-US" sz="2000" dirty="0" err="1"/>
              <a:t>organizacija</a:t>
            </a:r>
            <a:r>
              <a:rPr lang="en-US" sz="2000" dirty="0"/>
              <a:t> se </a:t>
            </a:r>
            <a:r>
              <a:rPr lang="en-US" sz="2000" dirty="0" err="1"/>
              <a:t>navodi</a:t>
            </a:r>
            <a:r>
              <a:rPr lang="en-US" sz="2000" dirty="0"/>
              <a:t> </a:t>
            </a:r>
            <a:r>
              <a:rPr lang="en-US" sz="2000" dirty="0" err="1"/>
              <a:t>kao</a:t>
            </a:r>
            <a:r>
              <a:rPr lang="en-US" sz="2000" dirty="0"/>
              <a:t> </a:t>
            </a:r>
            <a:r>
              <a:rPr lang="en-US" sz="2000" dirty="0" err="1"/>
              <a:t>autor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Kada</a:t>
            </a:r>
            <a:r>
              <a:rPr lang="en-US" sz="2000" dirty="0"/>
              <a:t> je e-</a:t>
            </a:r>
            <a:r>
              <a:rPr lang="en-US" sz="2000" dirty="0" err="1"/>
              <a:t>publikacija</a:t>
            </a:r>
            <a:r>
              <a:rPr lang="en-US" sz="2000" dirty="0"/>
              <a:t> </a:t>
            </a:r>
            <a:r>
              <a:rPr lang="en-US" sz="2000" dirty="0" err="1"/>
              <a:t>dostupna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internetu</a:t>
            </a:r>
            <a:r>
              <a:rPr lang="en-US" sz="2000" dirty="0"/>
              <a:t> </a:t>
            </a:r>
            <a:r>
              <a:rPr lang="en-US" sz="2000" dirty="0" err="1"/>
              <a:t>posle</a:t>
            </a:r>
            <a:r>
              <a:rPr lang="en-US" sz="2000" dirty="0"/>
              <a:t> </a:t>
            </a:r>
            <a:r>
              <a:rPr lang="en-US" sz="2000" dirty="0" err="1"/>
              <a:t>naziva</a:t>
            </a:r>
            <a:r>
              <a:rPr lang="en-US" sz="2000" dirty="0"/>
              <a:t> </a:t>
            </a:r>
            <a:r>
              <a:rPr lang="en-US" sz="2000" dirty="0" err="1"/>
              <a:t>izdavača</a:t>
            </a:r>
            <a:r>
              <a:rPr lang="en-US" sz="2000" dirty="0"/>
              <a:t> se </a:t>
            </a:r>
            <a:r>
              <a:rPr lang="en-US" sz="2000" dirty="0" err="1"/>
              <a:t>navodi</a:t>
            </a:r>
            <a:r>
              <a:rPr lang="en-US" sz="2000" dirty="0"/>
              <a:t> web site / URL </a:t>
            </a:r>
            <a:r>
              <a:rPr lang="en-US" sz="2000" dirty="0" err="1"/>
              <a:t>i</a:t>
            </a:r>
            <a:r>
              <a:rPr lang="en-US" sz="2000" dirty="0"/>
              <a:t> u </a:t>
            </a:r>
            <a:r>
              <a:rPr lang="en-US" sz="2000" dirty="0" err="1"/>
              <a:t>uglastim</a:t>
            </a:r>
            <a:r>
              <a:rPr lang="en-US" sz="2000" dirty="0"/>
              <a:t> </a:t>
            </a:r>
            <a:r>
              <a:rPr lang="en-US" sz="2000" dirty="0" err="1"/>
              <a:t>zagradama</a:t>
            </a:r>
            <a:r>
              <a:rPr lang="en-US" sz="2000" dirty="0"/>
              <a:t> datum </a:t>
            </a:r>
            <a:r>
              <a:rPr lang="en-US" sz="2000" dirty="0" err="1"/>
              <a:t>pristupa</a:t>
            </a:r>
            <a:r>
              <a:rPr lang="en-US" sz="2000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537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7D2C9-75A0-4113-A4B0-3F530804D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Varijacije</a:t>
            </a:r>
            <a:r>
              <a:rPr lang="en-US" dirty="0"/>
              <a:t> Harvard </a:t>
            </a:r>
            <a:r>
              <a:rPr lang="en-US" dirty="0" err="1"/>
              <a:t>sistema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8F8F2-385F-4FC6-83F6-02FFA3BCC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Varijacije</a:t>
            </a:r>
            <a:r>
              <a:rPr lang="en-US" dirty="0"/>
              <a:t> Harvard </a:t>
            </a:r>
            <a:r>
              <a:rPr lang="en-US" dirty="0" err="1"/>
              <a:t>sistema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mnogobrojne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primer:</a:t>
            </a:r>
          </a:p>
          <a:p>
            <a:r>
              <a:rPr lang="en-US" dirty="0"/>
              <a:t> </a:t>
            </a:r>
            <a:r>
              <a:rPr lang="en-US" dirty="0" err="1"/>
              <a:t>godina</a:t>
            </a:r>
            <a:r>
              <a:rPr lang="en-US" dirty="0"/>
              <a:t> </a:t>
            </a:r>
            <a:r>
              <a:rPr lang="en-US" dirty="0" err="1"/>
              <a:t>izdavanja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u </a:t>
            </a:r>
            <a:r>
              <a:rPr lang="en-US" dirty="0" err="1"/>
              <a:t>zagradama</a:t>
            </a:r>
            <a:r>
              <a:rPr lang="en-US" dirty="0"/>
              <a:t>,</a:t>
            </a:r>
          </a:p>
          <a:p>
            <a:r>
              <a:rPr lang="en-US" dirty="0"/>
              <a:t> citiranje </a:t>
            </a:r>
            <a:r>
              <a:rPr lang="en-US" dirty="0" err="1"/>
              <a:t>autora</a:t>
            </a:r>
            <a:r>
              <a:rPr lang="en-US" dirty="0"/>
              <a:t> </a:t>
            </a:r>
            <a:r>
              <a:rPr lang="en-US" dirty="0" err="1"/>
              <a:t>velikim</a:t>
            </a:r>
            <a:r>
              <a:rPr lang="en-US" dirty="0"/>
              <a:t> </a:t>
            </a:r>
            <a:r>
              <a:rPr lang="en-US" dirty="0" err="1"/>
              <a:t>slovima</a:t>
            </a:r>
            <a:r>
              <a:rPr lang="en-US" dirty="0"/>
              <a:t>,</a:t>
            </a:r>
          </a:p>
          <a:p>
            <a:r>
              <a:rPr lang="en-US" dirty="0"/>
              <a:t> </a:t>
            </a:r>
            <a:r>
              <a:rPr lang="en-US" dirty="0" err="1"/>
              <a:t>naslov</a:t>
            </a:r>
            <a:r>
              <a:rPr lang="en-US" dirty="0"/>
              <a:t> </a:t>
            </a:r>
            <a:r>
              <a:rPr lang="en-US" dirty="0" err="1"/>
              <a:t>članka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unutar</a:t>
            </a:r>
            <a:r>
              <a:rPr lang="en-US" dirty="0"/>
              <a:t> </a:t>
            </a:r>
            <a:r>
              <a:rPr lang="en-US" dirty="0" err="1"/>
              <a:t>navodnika,itd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999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909BA-3212-421F-B8DA-AC24F055D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Prednosti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mane Harvard </a:t>
            </a:r>
            <a:r>
              <a:rPr lang="en-US" dirty="0" err="1"/>
              <a:t>stila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3FD8A-7A48-47C6-A899-492536C54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Reference </a:t>
            </a:r>
            <a:r>
              <a:rPr lang="en-US" dirty="0" err="1"/>
              <a:t>nisu</a:t>
            </a:r>
            <a:r>
              <a:rPr lang="en-US" dirty="0"/>
              <a:t> </a:t>
            </a:r>
            <a:r>
              <a:rPr lang="en-US" dirty="0" err="1"/>
              <a:t>numerisane</a:t>
            </a:r>
            <a:r>
              <a:rPr lang="en-US" dirty="0"/>
              <a:t>, pa se </a:t>
            </a:r>
            <a:r>
              <a:rPr lang="en-US" dirty="0" err="1"/>
              <a:t>relativno</a:t>
            </a:r>
            <a:r>
              <a:rPr lang="en-US" dirty="0"/>
              <a:t> </a:t>
            </a:r>
            <a:r>
              <a:rPr lang="en-US" dirty="0" err="1"/>
              <a:t>lako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ubaciti</a:t>
            </a:r>
            <a:r>
              <a:rPr lang="en-US" dirty="0"/>
              <a:t>, </a:t>
            </a:r>
            <a:r>
              <a:rPr lang="en-US" dirty="0" err="1"/>
              <a:t>odnosno</a:t>
            </a:r>
            <a:r>
              <a:rPr lang="en-US" dirty="0"/>
              <a:t> </a:t>
            </a:r>
            <a:r>
              <a:rPr lang="en-US" dirty="0" err="1"/>
              <a:t>izbaciti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teksta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je </a:t>
            </a:r>
            <a:r>
              <a:rPr lang="en-US" dirty="0" err="1"/>
              <a:t>komplikovano</a:t>
            </a:r>
            <a:r>
              <a:rPr lang="en-US" dirty="0"/>
              <a:t> </a:t>
            </a:r>
            <a:r>
              <a:rPr lang="en-US" dirty="0" err="1"/>
              <a:t>navođenje</a:t>
            </a:r>
            <a:r>
              <a:rPr lang="en-US" dirty="0"/>
              <a:t> </a:t>
            </a:r>
            <a:r>
              <a:rPr lang="en-US" dirty="0" err="1"/>
              <a:t>referenci</a:t>
            </a:r>
            <a:r>
              <a:rPr lang="en-US" dirty="0"/>
              <a:t> u </a:t>
            </a:r>
            <a:r>
              <a:rPr lang="en-US" dirty="0" err="1"/>
              <a:t>tekstu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njihovo</a:t>
            </a:r>
            <a:r>
              <a:rPr lang="en-US" dirty="0"/>
              <a:t> </a:t>
            </a:r>
            <a:r>
              <a:rPr lang="en-US" dirty="0" err="1"/>
              <a:t>pronalaženje</a:t>
            </a:r>
            <a:r>
              <a:rPr lang="en-US" dirty="0"/>
              <a:t> u </a:t>
            </a:r>
            <a:r>
              <a:rPr lang="en-US" dirty="0" err="1"/>
              <a:t>popisu</a:t>
            </a:r>
            <a:r>
              <a:rPr lang="en-US" dirty="0"/>
              <a:t> literature.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490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15164</TotalTime>
  <Words>1235</Words>
  <Application>Microsoft Office PowerPoint</Application>
  <PresentationFormat>On-screen Show (16:9)</PresentationFormat>
  <Paragraphs>112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Helvetica Neue Medium</vt:lpstr>
      <vt:lpstr>Office Theme</vt:lpstr>
      <vt:lpstr>Predavanje VI</vt:lpstr>
      <vt:lpstr>Zašto citiramo literaturu?</vt:lpstr>
      <vt:lpstr>Šta se sve citira?</vt:lpstr>
      <vt:lpstr>Citiranje radova</vt:lpstr>
      <vt:lpstr>Sistemi citiranja literature</vt:lpstr>
      <vt:lpstr>Harvard stil </vt:lpstr>
      <vt:lpstr>Navodjenje  citata (u tekstu) u Harvard stilu</vt:lpstr>
      <vt:lpstr>Varijacije Harvard sistema </vt:lpstr>
      <vt:lpstr>Prednosti i mane Harvard stila</vt:lpstr>
      <vt:lpstr>Navodjenje referenci u Harvard stilu-primer</vt:lpstr>
      <vt:lpstr>Vankuverski sistem citiranja</vt:lpstr>
      <vt:lpstr>Vankuverski sistem-primer</vt:lpstr>
      <vt:lpstr>Kombinovani sistem</vt:lpstr>
      <vt:lpstr>Prednosti i mane</vt:lpstr>
      <vt:lpstr>Čikago stil </vt:lpstr>
      <vt:lpstr>Čikago stil  (citiranje)</vt:lpstr>
      <vt:lpstr>Navodjenje referenci u Čikago stilu-primer</vt:lpstr>
      <vt:lpstr>Fusnote i endnote</vt:lpstr>
      <vt:lpstr>Diskusija</vt:lpstr>
      <vt:lpstr>Softveri za citiranje literature</vt:lpstr>
      <vt:lpstr>Osobine softvera</vt:lpstr>
      <vt:lpstr>Korisni softveri za citiranje literature </vt:lpstr>
      <vt:lpstr>Preporučena literatura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HUMANISTIČKE STUDIJE</dc:title>
  <dc:creator>Mirjana Radovic</dc:creator>
  <cp:lastModifiedBy>acer</cp:lastModifiedBy>
  <cp:revision>3</cp:revision>
  <dcterms:created xsi:type="dcterms:W3CDTF">2020-12-01T19:24:06Z</dcterms:created>
  <dcterms:modified xsi:type="dcterms:W3CDTF">2021-12-07T11:43:07Z</dcterms:modified>
</cp:coreProperties>
</file>